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568" r:id="rId2"/>
    <p:sldId id="584" r:id="rId3"/>
    <p:sldId id="583" r:id="rId4"/>
    <p:sldId id="585" r:id="rId5"/>
    <p:sldId id="586" r:id="rId6"/>
    <p:sldId id="587" r:id="rId7"/>
    <p:sldId id="588" r:id="rId8"/>
    <p:sldId id="589" r:id="rId9"/>
    <p:sldId id="605" r:id="rId10"/>
    <p:sldId id="606" r:id="rId11"/>
    <p:sldId id="607" r:id="rId12"/>
    <p:sldId id="608" r:id="rId13"/>
    <p:sldId id="609" r:id="rId14"/>
    <p:sldId id="610" r:id="rId15"/>
    <p:sldId id="611" r:id="rId16"/>
    <p:sldId id="612" r:id="rId17"/>
    <p:sldId id="613" r:id="rId18"/>
    <p:sldId id="614" r:id="rId19"/>
    <p:sldId id="616" r:id="rId20"/>
    <p:sldId id="617" r:id="rId21"/>
    <p:sldId id="618" r:id="rId22"/>
    <p:sldId id="615" r:id="rId23"/>
    <p:sldId id="592" r:id="rId24"/>
    <p:sldId id="593" r:id="rId25"/>
    <p:sldId id="594" r:id="rId26"/>
    <p:sldId id="595" r:id="rId27"/>
    <p:sldId id="596" r:id="rId28"/>
    <p:sldId id="597" r:id="rId29"/>
    <p:sldId id="598" r:id="rId30"/>
    <p:sldId id="599" r:id="rId31"/>
    <p:sldId id="600" r:id="rId32"/>
    <p:sldId id="601" r:id="rId33"/>
    <p:sldId id="602" r:id="rId34"/>
    <p:sldId id="603" r:id="rId35"/>
    <p:sldId id="590" r:id="rId36"/>
    <p:sldId id="619" r:id="rId37"/>
    <p:sldId id="580" r:id="rId38"/>
    <p:sldId id="47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94660"/>
  </p:normalViewPr>
  <p:slideViewPr>
    <p:cSldViewPr snapToGrid="0">
      <p:cViewPr varScale="1">
        <p:scale>
          <a:sx n="85" d="100"/>
          <a:sy n="85" d="100"/>
        </p:scale>
        <p:origin x="68" y="1548"/>
      </p:cViewPr>
      <p:guideLst/>
    </p:cSldViewPr>
  </p:slideViewPr>
  <p:notesTextViewPr>
    <p:cViewPr>
      <p:scale>
        <a:sx n="1" d="1"/>
        <a:sy n="1" d="1"/>
      </p:scale>
      <p:origin x="0" y="0"/>
    </p:cViewPr>
  </p:notesTextViewPr>
  <p:notesViewPr>
    <p:cSldViewPr snapToGrid="0">
      <p:cViewPr varScale="1">
        <p:scale>
          <a:sx n="84" d="100"/>
          <a:sy n="84" d="100"/>
        </p:scale>
        <p:origin x="3832"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188837057949535"/>
          <c:y val="1.390313869377056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448386098977823"/>
          <c:y val="0.15823501515332644"/>
          <c:w val="0.57542432732519577"/>
          <c:h val="0.70464413000726467"/>
        </c:manualLayout>
      </c:layout>
      <c:pieChart>
        <c:varyColors val="1"/>
        <c:ser>
          <c:idx val="0"/>
          <c:order val="0"/>
          <c:tx>
            <c:strRef>
              <c:f>Sheet1!$B$1</c:f>
              <c:strCache>
                <c:ptCount val="1"/>
                <c:pt idx="0">
                  <c:v>Total Question</c:v>
                </c:pt>
              </c:strCache>
            </c:strRef>
          </c:tx>
          <c:explosion val="3"/>
          <c:dPt>
            <c:idx val="0"/>
            <c:bubble3D val="0"/>
            <c:spPr>
              <a:solidFill>
                <a:schemeClr val="accent6"/>
              </a:solidFill>
              <a:ln w="19050">
                <a:solidFill>
                  <a:schemeClr val="lt1"/>
                </a:solidFill>
              </a:ln>
              <a:effectLst/>
            </c:spPr>
            <c:extLst>
              <c:ext xmlns:c16="http://schemas.microsoft.com/office/drawing/2014/chart" uri="{C3380CC4-5D6E-409C-BE32-E72D297353CC}">
                <c16:uniqueId val="{00000002-5426-4628-8DEA-930307B0ACA3}"/>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96C5-4F6B-8E16-DB06BD49C076}"/>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96C5-4F6B-8E16-DB06BD49C076}"/>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96C5-4F6B-8E16-DB06BD49C076}"/>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96C5-4F6B-8E16-DB06BD49C076}"/>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96C5-4F6B-8E16-DB06BD49C076}"/>
              </c:ext>
            </c:extLst>
          </c:dPt>
          <c:dPt>
            <c:idx val="6"/>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0D-96C5-4F6B-8E16-DB06BD49C076}"/>
              </c:ext>
            </c:extLst>
          </c:dPt>
          <c:dPt>
            <c:idx val="7"/>
            <c:bubble3D val="0"/>
            <c:spPr>
              <a:solidFill>
                <a:schemeClr val="accent5">
                  <a:lumMod val="80000"/>
                  <a:lumOff val="20000"/>
                </a:schemeClr>
              </a:solidFill>
              <a:ln w="19050">
                <a:solidFill>
                  <a:srgbClr val="FF0000"/>
                </a:solidFill>
              </a:ln>
              <a:effectLst/>
            </c:spPr>
            <c:extLst>
              <c:ext xmlns:c16="http://schemas.microsoft.com/office/drawing/2014/chart" uri="{C3380CC4-5D6E-409C-BE32-E72D297353CC}">
                <c16:uniqueId val="{00000005-5426-4628-8DEA-930307B0ACA3}"/>
              </c:ext>
            </c:extLst>
          </c:dPt>
          <c:dPt>
            <c:idx val="8"/>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1-96C5-4F6B-8E16-DB06BD49C07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8"/>
                <c:pt idx="0">
                  <c:v>JavaScript</c:v>
                </c:pt>
                <c:pt idx="1">
                  <c:v>Python</c:v>
                </c:pt>
                <c:pt idx="2">
                  <c:v>Java</c:v>
                </c:pt>
                <c:pt idx="3">
                  <c:v>C++</c:v>
                </c:pt>
                <c:pt idx="4">
                  <c:v>R</c:v>
                </c:pt>
                <c:pt idx="5">
                  <c:v>Swift</c:v>
                </c:pt>
                <c:pt idx="6">
                  <c:v>Ruby</c:v>
                </c:pt>
                <c:pt idx="7">
                  <c:v>Go</c:v>
                </c:pt>
              </c:strCache>
            </c:strRef>
          </c:cat>
          <c:val>
            <c:numRef>
              <c:f>Sheet1!$B$2:$B$10</c:f>
              <c:numCache>
                <c:formatCode>General</c:formatCode>
                <c:ptCount val="9"/>
                <c:pt idx="0">
                  <c:v>2289091</c:v>
                </c:pt>
                <c:pt idx="1">
                  <c:v>1822185</c:v>
                </c:pt>
                <c:pt idx="2">
                  <c:v>1806715</c:v>
                </c:pt>
                <c:pt idx="3">
                  <c:v>742348</c:v>
                </c:pt>
                <c:pt idx="4">
                  <c:v>424152</c:v>
                </c:pt>
                <c:pt idx="5">
                  <c:v>304242</c:v>
                </c:pt>
                <c:pt idx="6">
                  <c:v>221518</c:v>
                </c:pt>
                <c:pt idx="7">
                  <c:v>57028</c:v>
                </c:pt>
              </c:numCache>
            </c:numRef>
          </c:val>
          <c:extLst>
            <c:ext xmlns:c16="http://schemas.microsoft.com/office/drawing/2014/chart" uri="{C3380CC4-5D6E-409C-BE32-E72D297353CC}">
              <c16:uniqueId val="{00000000-5426-4628-8DEA-930307B0ACA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8"/>
        <c:delete val="1"/>
      </c:legendEntry>
      <c:layout>
        <c:manualLayout>
          <c:xMode val="edge"/>
          <c:yMode val="edge"/>
          <c:x val="0.16946803571306254"/>
          <c:y val="0.93722964867859537"/>
          <c:w val="0.78966145019764644"/>
          <c:h val="4.04161749187900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7886241797813469"/>
          <c:y val="1.746361003071257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This Week</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816-480A-81AB-915EC6FD03B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816-480A-81AB-915EC6FD03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816-480A-81AB-915EC6FD03B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816-480A-81AB-915EC6FD03B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816-480A-81AB-915EC6FD03B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816-480A-81AB-915EC6FD03BC}"/>
              </c:ext>
            </c:extLst>
          </c:dPt>
          <c:dPt>
            <c:idx val="6"/>
            <c:bubble3D val="0"/>
            <c:spPr>
              <a:solidFill>
                <a:schemeClr val="accent1">
                  <a:lumMod val="60000"/>
                </a:schemeClr>
              </a:solidFill>
              <a:ln w="19050">
                <a:solidFill>
                  <a:srgbClr val="FF0000"/>
                </a:solidFill>
              </a:ln>
              <a:effectLst/>
            </c:spPr>
            <c:extLst>
              <c:ext xmlns:c16="http://schemas.microsoft.com/office/drawing/2014/chart" uri="{C3380CC4-5D6E-409C-BE32-E72D297353CC}">
                <c16:uniqueId val="{00000002-BEC5-4F5C-A251-E7A768996AC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JavaScript</c:v>
                </c:pt>
                <c:pt idx="1">
                  <c:v>Python</c:v>
                </c:pt>
                <c:pt idx="2">
                  <c:v>Java</c:v>
                </c:pt>
                <c:pt idx="3">
                  <c:v>C++</c:v>
                </c:pt>
                <c:pt idx="4">
                  <c:v>R</c:v>
                </c:pt>
                <c:pt idx="5">
                  <c:v>Ruby</c:v>
                </c:pt>
                <c:pt idx="6">
                  <c:v>Go</c:v>
                </c:pt>
              </c:strCache>
            </c:strRef>
          </c:cat>
          <c:val>
            <c:numRef>
              <c:f>Sheet1!$B$2:$B$8</c:f>
              <c:numCache>
                <c:formatCode>General</c:formatCode>
                <c:ptCount val="7"/>
                <c:pt idx="0">
                  <c:v>4697</c:v>
                </c:pt>
                <c:pt idx="1">
                  <c:v>6792</c:v>
                </c:pt>
                <c:pt idx="2">
                  <c:v>2415</c:v>
                </c:pt>
                <c:pt idx="3">
                  <c:v>1254</c:v>
                </c:pt>
                <c:pt idx="4">
                  <c:v>533</c:v>
                </c:pt>
                <c:pt idx="5">
                  <c:v>149</c:v>
                </c:pt>
                <c:pt idx="6">
                  <c:v>218</c:v>
                </c:pt>
              </c:numCache>
            </c:numRef>
          </c:val>
          <c:extLst>
            <c:ext xmlns:c16="http://schemas.microsoft.com/office/drawing/2014/chart" uri="{C3380CC4-5D6E-409C-BE32-E72D297353CC}">
              <c16:uniqueId val="{00000000-BEC5-4F5C-A251-E7A768996AC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Public Repositories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JavaScript</c:v>
                </c:pt>
                <c:pt idx="1">
                  <c:v>Python</c:v>
                </c:pt>
                <c:pt idx="2">
                  <c:v>Java</c:v>
                </c:pt>
                <c:pt idx="3">
                  <c:v>Go</c:v>
                </c:pt>
                <c:pt idx="4">
                  <c:v>Swift</c:v>
                </c:pt>
                <c:pt idx="5">
                  <c:v>Ruby</c:v>
                </c:pt>
                <c:pt idx="6">
                  <c:v>R</c:v>
                </c:pt>
                <c:pt idx="7">
                  <c:v>C++</c:v>
                </c:pt>
              </c:strCache>
            </c:strRef>
          </c:cat>
          <c:val>
            <c:numRef>
              <c:f>Sheet1!$B$2:$B$9</c:f>
              <c:numCache>
                <c:formatCode>General</c:formatCode>
                <c:ptCount val="8"/>
                <c:pt idx="0">
                  <c:v>258712</c:v>
                </c:pt>
                <c:pt idx="1">
                  <c:v>237345</c:v>
                </c:pt>
                <c:pt idx="2">
                  <c:v>146694</c:v>
                </c:pt>
                <c:pt idx="3">
                  <c:v>37090</c:v>
                </c:pt>
                <c:pt idx="4">
                  <c:v>31198</c:v>
                </c:pt>
                <c:pt idx="5">
                  <c:v>26347</c:v>
                </c:pt>
                <c:pt idx="6">
                  <c:v>23936</c:v>
                </c:pt>
                <c:pt idx="7">
                  <c:v>12806</c:v>
                </c:pt>
              </c:numCache>
            </c:numRef>
          </c:val>
          <c:extLst>
            <c:ext xmlns:c16="http://schemas.microsoft.com/office/drawing/2014/chart" uri="{C3380CC4-5D6E-409C-BE32-E72D297353CC}">
              <c16:uniqueId val="{00000000-09C6-4D2A-A8A0-6770A0331FAE}"/>
            </c:ext>
          </c:extLst>
        </c:ser>
        <c:dLbls>
          <c:dLblPos val="outEnd"/>
          <c:showLegendKey val="0"/>
          <c:showVal val="1"/>
          <c:showCatName val="0"/>
          <c:showSerName val="0"/>
          <c:showPercent val="0"/>
          <c:showBubbleSize val="0"/>
        </c:dLbls>
        <c:gapWidth val="219"/>
        <c:overlap val="-27"/>
        <c:axId val="597898976"/>
        <c:axId val="597910208"/>
      </c:barChart>
      <c:catAx>
        <c:axId val="59789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7910208"/>
        <c:crosses val="autoZero"/>
        <c:auto val="1"/>
        <c:lblAlgn val="ctr"/>
        <c:lblOffset val="100"/>
        <c:noMultiLvlLbl val="0"/>
      </c:catAx>
      <c:valAx>
        <c:axId val="597910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7898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839034C-3AAC-4DCE-9E94-294A84F5D0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E49E24-6971-4ACF-A10A-F574D7D07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3E143F-2B95-479F-88BA-0A1183FB1641}" type="datetimeFigureOut">
              <a:rPr lang="zh-CN" altLang="en-US" smtClean="0"/>
              <a:t>2021/10/30</a:t>
            </a:fld>
            <a:endParaRPr lang="zh-CN" altLang="en-US"/>
          </a:p>
        </p:txBody>
      </p:sp>
      <p:sp>
        <p:nvSpPr>
          <p:cNvPr id="4" name="页脚占位符 3">
            <a:extLst>
              <a:ext uri="{FF2B5EF4-FFF2-40B4-BE49-F238E27FC236}">
                <a16:creationId xmlns:a16="http://schemas.microsoft.com/office/drawing/2014/main" id="{57C69CA3-819D-453C-91D6-F86258AD2B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FFDE166-EC77-4C9A-BE2A-B655C9A118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4B275B-FCA0-4229-9C9A-9328578B1F34}" type="slidenum">
              <a:rPr lang="zh-CN" altLang="en-US" smtClean="0"/>
              <a:t>‹#›</a:t>
            </a:fld>
            <a:endParaRPr lang="zh-CN" altLang="en-US"/>
          </a:p>
        </p:txBody>
      </p:sp>
    </p:spTree>
    <p:extLst>
      <p:ext uri="{BB962C8B-B14F-4D97-AF65-F5344CB8AC3E}">
        <p14:creationId xmlns:p14="http://schemas.microsoft.com/office/powerpoint/2010/main" val="1220690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6C34-7809-4054-970B-F5C2C3D34E9F}"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6037-F228-4C5B-8E3D-602F77CE535E}" type="slidenum">
              <a:rPr lang="zh-CN" altLang="en-US" smtClean="0"/>
              <a:t>‹#›</a:t>
            </a:fld>
            <a:endParaRPr lang="zh-CN" altLang="en-US"/>
          </a:p>
        </p:txBody>
      </p:sp>
    </p:spTree>
    <p:extLst>
      <p:ext uri="{BB962C8B-B14F-4D97-AF65-F5344CB8AC3E}">
        <p14:creationId xmlns:p14="http://schemas.microsoft.com/office/powerpoint/2010/main" val="233609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Logo is a gopher created by Renee.</a:t>
            </a:r>
            <a:endParaRPr lang="zh-CN" altLang="en-US" dirty="0"/>
          </a:p>
        </p:txBody>
      </p:sp>
      <p:sp>
        <p:nvSpPr>
          <p:cNvPr id="4" name="灯片编号占位符 3"/>
          <p:cNvSpPr>
            <a:spLocks noGrp="1"/>
          </p:cNvSpPr>
          <p:nvPr>
            <p:ph type="sldNum" sz="quarter" idx="5"/>
          </p:nvPr>
        </p:nvSpPr>
        <p:spPr/>
        <p:txBody>
          <a:bodyPr/>
          <a:lstStyle/>
          <a:p>
            <a:fld id="{333F6037-F228-4C5B-8E3D-602F77CE535E}" type="slidenum">
              <a:rPr lang="zh-CN" altLang="en-US" smtClean="0"/>
              <a:t>1</a:t>
            </a:fld>
            <a:endParaRPr lang="zh-CN" altLang="en-US"/>
          </a:p>
        </p:txBody>
      </p:sp>
    </p:spTree>
    <p:extLst>
      <p:ext uri="{BB962C8B-B14F-4D97-AF65-F5344CB8AC3E}">
        <p14:creationId xmlns:p14="http://schemas.microsoft.com/office/powerpoint/2010/main" val="398809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F6037-F228-4C5B-8E3D-602F77CE535E}" type="slidenum">
              <a:rPr lang="zh-CN" altLang="en-US" smtClean="0"/>
              <a:t>15</a:t>
            </a:fld>
            <a:endParaRPr lang="zh-CN" altLang="en-US"/>
          </a:p>
        </p:txBody>
      </p:sp>
    </p:spTree>
    <p:extLst>
      <p:ext uri="{BB962C8B-B14F-4D97-AF65-F5344CB8AC3E}">
        <p14:creationId xmlns:p14="http://schemas.microsoft.com/office/powerpoint/2010/main" val="296398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400" dirty="0">
                <a:latin typeface="微软雅黑" panose="020B0503020204020204" charset="-122"/>
                <a:ea typeface="微软雅黑" panose="020B0503020204020204" charset="-122"/>
              </a:rPr>
              <a:t>First-class Functions</a:t>
            </a:r>
            <a:br>
              <a:rPr kumimoji="1" lang="en-US" altLang="zh-CN" sz="1400" dirty="0">
                <a:latin typeface="微软雅黑" panose="020B0503020204020204" charset="-122"/>
                <a:ea typeface="微软雅黑" panose="020B0503020204020204" charset="-122"/>
              </a:rPr>
            </a:br>
            <a:br>
              <a:rPr kumimoji="1" lang="en-US" altLang="zh-CN" sz="1400" dirty="0">
                <a:latin typeface="微软雅黑" panose="020B0503020204020204" charset="-122"/>
                <a:ea typeface="微软雅黑" panose="020B0503020204020204" charset="-122"/>
              </a:rPr>
            </a:br>
            <a:r>
              <a:rPr lang="en-US" altLang="zh-CN" sz="1200" b="0" i="0" dirty="0">
                <a:effectLst/>
                <a:latin typeface="-apple-system"/>
              </a:rPr>
              <a:t>First-class </a:t>
            </a:r>
            <a:r>
              <a:rPr lang="en-US" altLang="zh-CN" sz="1200" b="0" i="0" dirty="0" err="1">
                <a:effectLst/>
                <a:latin typeface="-apple-system"/>
              </a:rPr>
              <a:t>functionsmeans</a:t>
            </a:r>
            <a:r>
              <a:rPr lang="en-US" altLang="zh-CN" sz="1200" b="0" i="0" dirty="0">
                <a:effectLst/>
                <a:latin typeface="-apple-system"/>
              </a:rPr>
              <a:t> you can assign functions to variables, pass a function as an argument to another function or return a function from another. Go supports this and hence makes concepts like closures, currying, and higher-order-functions easy to write.</a:t>
            </a:r>
            <a:br>
              <a:rPr lang="en-US" altLang="zh-CN" sz="1400" b="0" i="0" dirty="0">
                <a:solidFill>
                  <a:srgbClr val="292929"/>
                </a:solidFill>
                <a:effectLst/>
                <a:latin typeface="charter"/>
              </a:rPr>
            </a:br>
            <a:br>
              <a:rPr lang="en-US" altLang="zh-CN" sz="1400" b="0" i="0" dirty="0">
                <a:solidFill>
                  <a:srgbClr val="292929"/>
                </a:solidFill>
                <a:effectLst/>
                <a:latin typeface="charter"/>
              </a:rPr>
            </a:br>
            <a:endParaRPr lang="zh-CN" altLang="en-US" dirty="0"/>
          </a:p>
        </p:txBody>
      </p:sp>
      <p:sp>
        <p:nvSpPr>
          <p:cNvPr id="4" name="灯片编号占位符 3"/>
          <p:cNvSpPr>
            <a:spLocks noGrp="1"/>
          </p:cNvSpPr>
          <p:nvPr>
            <p:ph type="sldNum" sz="quarter" idx="5"/>
          </p:nvPr>
        </p:nvSpPr>
        <p:spPr/>
        <p:txBody>
          <a:bodyPr/>
          <a:lstStyle/>
          <a:p>
            <a:fld id="{333F6037-F228-4C5B-8E3D-602F77CE535E}" type="slidenum">
              <a:rPr lang="zh-CN" altLang="en-US" smtClean="0"/>
              <a:t>20</a:t>
            </a:fld>
            <a:endParaRPr lang="zh-CN" altLang="en-US"/>
          </a:p>
        </p:txBody>
      </p:sp>
    </p:spTree>
    <p:extLst>
      <p:ext uri="{BB962C8B-B14F-4D97-AF65-F5344CB8AC3E}">
        <p14:creationId xmlns:p14="http://schemas.microsoft.com/office/powerpoint/2010/main" val="362861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rcRect l="49210" t="39468" r="23187" b="7272"/>
          <a:stretch>
            <a:fillRect/>
          </a:stretch>
        </p:blipFill>
        <p:spPr>
          <a:xfrm>
            <a:off x="1" y="3838825"/>
            <a:ext cx="2285593" cy="2995302"/>
          </a:xfrm>
          <a:prstGeom prst="rect">
            <a:avLst/>
          </a:prstGeom>
          <a:noFill/>
          <a:ln w="9525">
            <a:noFill/>
          </a:ln>
        </p:spPr>
      </p:pic>
      <p:pic>
        <p:nvPicPr>
          <p:cNvPr id="8" name="图片 8"/>
          <p:cNvPicPr/>
          <p:nvPr userDrawn="1"/>
        </p:nvPicPr>
        <p:blipFill>
          <a:blip r:embed="rId3" cstate="print"/>
          <a:srcRect l="7690" t="13930" r="85335" b="62865"/>
          <a:stretch>
            <a:fillRect/>
          </a:stretch>
        </p:blipFill>
        <p:spPr>
          <a:xfrm>
            <a:off x="0" y="4440432"/>
            <a:ext cx="12192000" cy="71620"/>
          </a:xfrm>
          <a:prstGeom prst="rect">
            <a:avLst/>
          </a:prstGeom>
          <a:noFill/>
          <a:ln w="9525">
            <a:noFill/>
          </a:ln>
        </p:spPr>
      </p:pic>
      <p:pic>
        <p:nvPicPr>
          <p:cNvPr id="9" name="图片 9"/>
          <p:cNvPicPr/>
          <p:nvPr userDrawn="1"/>
        </p:nvPicPr>
        <p:blipFill>
          <a:blip r:embed="rId3" cstate="print"/>
          <a:srcRect l="7690" t="13930" r="85335" b="62865"/>
          <a:stretch>
            <a:fillRect/>
          </a:stretch>
        </p:blipFill>
        <p:spPr>
          <a:xfrm>
            <a:off x="0" y="2436668"/>
            <a:ext cx="12192000" cy="1913046"/>
          </a:xfrm>
          <a:prstGeom prst="rect">
            <a:avLst/>
          </a:prstGeom>
          <a:noFill/>
          <a:ln w="9525">
            <a:noFill/>
          </a:ln>
        </p:spPr>
      </p:pic>
      <p:pic>
        <p:nvPicPr>
          <p:cNvPr id="10" name="图片 10"/>
          <p:cNvPicPr/>
          <p:nvPr userDrawn="1"/>
        </p:nvPicPr>
        <p:blipFill>
          <a:blip r:embed="rId3" cstate="print"/>
          <a:srcRect l="7690" t="13930" r="85335" b="62865"/>
          <a:stretch>
            <a:fillRect/>
          </a:stretch>
        </p:blipFill>
        <p:spPr>
          <a:xfrm>
            <a:off x="0" y="2274330"/>
            <a:ext cx="12192000" cy="71619"/>
          </a:xfrm>
          <a:prstGeom prst="rect">
            <a:avLst/>
          </a:prstGeom>
          <a:noFill/>
          <a:ln w="9525">
            <a:noFill/>
          </a:ln>
        </p:spPr>
      </p:pic>
      <p:sp>
        <p:nvSpPr>
          <p:cNvPr id="2" name="标题 1"/>
          <p:cNvSpPr>
            <a:spLocks noGrp="1"/>
          </p:cNvSpPr>
          <p:nvPr>
            <p:ph type="ctrTitle"/>
          </p:nvPr>
        </p:nvSpPr>
        <p:spPr>
          <a:xfrm>
            <a:off x="914401" y="2463031"/>
            <a:ext cx="10363201" cy="1470025"/>
          </a:xfrm>
          <a:noFill/>
          <a:effectLst/>
        </p:spPr>
        <p:txBody>
          <a:bodyPr/>
          <a:lstStyle>
            <a:lvl1pPr algn="l">
              <a:lnSpc>
                <a:spcPct val="150000"/>
              </a:lnSpc>
              <a:defRPr sz="3499">
                <a:solidFill>
                  <a:schemeClr val="bg1"/>
                </a:solidFill>
                <a:latin typeface="黑体" panose="02010609060101010101" pitchFamily="49" charset="-122"/>
                <a:ea typeface="黑体" panose="02010609060101010101" pitchFamily="49" charset="-122"/>
              </a:defRPr>
            </a:lvl1pPr>
          </a:lstStyle>
          <a:p>
            <a:r>
              <a:rPr lang="zh-CN" altLang="en-US"/>
              <a:t>单击此处编辑母版标题样式</a:t>
            </a:r>
            <a:endParaRPr lang="zh-CN" altLang="en-US" dirty="0"/>
          </a:p>
        </p:txBody>
      </p:sp>
      <p:sp>
        <p:nvSpPr>
          <p:cNvPr id="3" name="副标题 2"/>
          <p:cNvSpPr>
            <a:spLocks noGrp="1"/>
          </p:cNvSpPr>
          <p:nvPr>
            <p:ph type="subTitle" idx="1" hasCustomPrompt="1"/>
          </p:nvPr>
        </p:nvSpPr>
        <p:spPr>
          <a:xfrm>
            <a:off x="3805291" y="4437112"/>
            <a:ext cx="7187253" cy="1296144"/>
          </a:xfrm>
        </p:spPr>
        <p:txBody>
          <a:bodyPr/>
          <a:lstStyle>
            <a:lvl1pPr marL="0" indent="0" algn="r">
              <a:buNone/>
              <a:defRPr sz="1599">
                <a:solidFill>
                  <a:schemeClr val="tx1">
                    <a:lumMod val="75000"/>
                    <a:lumOff val="25000"/>
                  </a:schemeClr>
                </a:solidFill>
                <a:latin typeface="黑体" panose="02010609060101010101" pitchFamily="49" charset="-122"/>
                <a:ea typeface="黑体" panose="02010609060101010101" pitchFamily="49" charset="-122"/>
              </a:defRPr>
            </a:lvl1pPr>
            <a:lvl2pPr marL="457115" indent="0" algn="ctr">
              <a:buNone/>
              <a:defRPr>
                <a:solidFill>
                  <a:schemeClr val="tx1">
                    <a:tint val="75000"/>
                  </a:schemeClr>
                </a:solidFill>
              </a:defRPr>
            </a:lvl2pPr>
            <a:lvl3pPr marL="914231" indent="0" algn="ctr">
              <a:buNone/>
              <a:defRPr>
                <a:solidFill>
                  <a:schemeClr val="tx1">
                    <a:tint val="75000"/>
                  </a:schemeClr>
                </a:solidFill>
              </a:defRPr>
            </a:lvl3pPr>
            <a:lvl4pPr marL="1371983" indent="0" algn="ctr">
              <a:buNone/>
              <a:defRPr>
                <a:solidFill>
                  <a:schemeClr val="tx1">
                    <a:tint val="75000"/>
                  </a:schemeClr>
                </a:solidFill>
              </a:defRPr>
            </a:lvl4pPr>
            <a:lvl5pPr marL="1829098" indent="0" algn="ctr">
              <a:buNone/>
              <a:defRPr>
                <a:solidFill>
                  <a:schemeClr val="tx1">
                    <a:tint val="75000"/>
                  </a:schemeClr>
                </a:solidFill>
              </a:defRPr>
            </a:lvl5pPr>
            <a:lvl6pPr marL="2286214" indent="0" algn="ctr">
              <a:buNone/>
              <a:defRPr>
                <a:solidFill>
                  <a:schemeClr val="tx1">
                    <a:tint val="75000"/>
                  </a:schemeClr>
                </a:solidFill>
              </a:defRPr>
            </a:lvl6pPr>
            <a:lvl7pPr marL="2743329" indent="0" algn="ctr">
              <a:buNone/>
              <a:defRPr>
                <a:solidFill>
                  <a:schemeClr val="tx1">
                    <a:tint val="75000"/>
                  </a:schemeClr>
                </a:solidFill>
              </a:defRPr>
            </a:lvl7pPr>
            <a:lvl8pPr marL="3200445" indent="0" algn="ctr">
              <a:buNone/>
              <a:defRPr>
                <a:solidFill>
                  <a:schemeClr val="tx1">
                    <a:tint val="75000"/>
                  </a:schemeClr>
                </a:solidFill>
              </a:defRPr>
            </a:lvl8pPr>
            <a:lvl9pPr marL="3658197" indent="0" algn="ctr">
              <a:buNone/>
              <a:defRPr>
                <a:solidFill>
                  <a:schemeClr val="tx1">
                    <a:tint val="75000"/>
                  </a:schemeClr>
                </a:solidFill>
              </a:defRPr>
            </a:lvl9pPr>
          </a:lstStyle>
          <a:p>
            <a:r>
              <a:rPr lang="zh-CN" altLang="en-US" dirty="0"/>
              <a:t>单击以编辑母版副标题样式</a:t>
            </a:r>
          </a:p>
        </p:txBody>
      </p:sp>
      <p:sp>
        <p:nvSpPr>
          <p:cNvPr id="4" name="日期占位符 3"/>
          <p:cNvSpPr>
            <a:spLocks noGrp="1"/>
          </p:cNvSpPr>
          <p:nvPr>
            <p:ph type="dt" sz="half" idx="10"/>
          </p:nvPr>
        </p:nvSpPr>
        <p:spPr/>
        <p:txBody>
          <a:bodyPr/>
          <a:lstStyle>
            <a:lvl1pPr>
              <a:defRPr/>
            </a:lvl1pPr>
          </a:lstStyle>
          <a:p>
            <a:pPr defTabSz="916777" fontAlgn="base">
              <a:spcBef>
                <a:spcPct val="0"/>
              </a:spcBef>
              <a:spcAft>
                <a:spcPct val="0"/>
              </a:spcAft>
              <a:defRPr/>
            </a:pPr>
            <a:endParaRPr lang="zh-CN" altLang="en-US" sz="1203"/>
          </a:p>
        </p:txBody>
      </p:sp>
      <p:sp>
        <p:nvSpPr>
          <p:cNvPr id="5" name="页脚占位符 4"/>
          <p:cNvSpPr>
            <a:spLocks noGrp="1"/>
          </p:cNvSpPr>
          <p:nvPr>
            <p:ph type="ftr" sz="quarter" idx="11"/>
          </p:nvPr>
        </p:nvSpPr>
        <p:spPr/>
        <p:txBody>
          <a:bodyPr/>
          <a:lstStyle>
            <a:lvl1pPr fontAlgn="base">
              <a:spcBef>
                <a:spcPct val="0"/>
              </a:spcBef>
              <a:spcAft>
                <a:spcPct val="0"/>
              </a:spcAft>
              <a:defRPr>
                <a:latin typeface="Calibri" panose="020F0502020204030204" pitchFamily="34" charset="0"/>
                <a:ea typeface="宋体" panose="02010600030101010101" pitchFamily="2" charset="-122"/>
              </a:defRPr>
            </a:lvl1pPr>
          </a:lstStyle>
          <a:p>
            <a:pPr defTabSz="916777" fontAlgn="auto">
              <a:spcBef>
                <a:spcPts val="0"/>
              </a:spcBef>
              <a:spcAft>
                <a:spcPts val="0"/>
              </a:spcAft>
              <a:defRPr/>
            </a:pPr>
            <a:endParaRPr lang="zh-CN" altLang="en-US" sz="1203">
              <a:solidFill>
                <a:schemeClr val="tx1">
                  <a:tint val="75000"/>
                </a:schemeClr>
              </a:solidFill>
              <a:latin typeface="+mn-lt"/>
              <a:ea typeface="+mn-ea"/>
            </a:endParaRPr>
          </a:p>
        </p:txBody>
      </p:sp>
      <p:sp>
        <p:nvSpPr>
          <p:cNvPr id="6" name="灯片编号占位符 5"/>
          <p:cNvSpPr>
            <a:spLocks noGrp="1"/>
          </p:cNvSpPr>
          <p:nvPr>
            <p:ph type="sldNum" sz="quarter" idx="12"/>
          </p:nvPr>
        </p:nvSpPr>
        <p:spPr/>
        <p:txBody>
          <a:bodyPr/>
          <a:lstStyle>
            <a:lvl1pPr>
              <a:defRPr>
                <a:latin typeface="Calibri" panose="020F0502020204030204" pitchFamily="34" charset="0"/>
                <a:ea typeface="宋体" panose="02010600030101010101" pitchFamily="2" charset="-122"/>
              </a:defRPr>
            </a:lvl1pPr>
          </a:lstStyle>
          <a:p>
            <a:pPr defTabSz="916777" fontAlgn="base">
              <a:spcBef>
                <a:spcPct val="0"/>
              </a:spcBef>
              <a:spcAft>
                <a:spcPct val="0"/>
              </a:spcAft>
              <a:defRPr/>
            </a:pPr>
            <a:fld id="{0700B7B6-B0DC-4838-AEE2-75201ED2A380}" type="slidenum">
              <a:rPr lang="zh-CN" altLang="en-US" sz="1203" b="0" smtClean="0">
                <a:solidFill>
                  <a:srgbClr val="898989"/>
                </a:solidFill>
                <a:cs typeface="+mn-cs"/>
              </a:rPr>
              <a:pPr defTabSz="916777" fontAlgn="base">
                <a:spcBef>
                  <a:spcPct val="0"/>
                </a:spcBef>
                <a:spcAft>
                  <a:spcPct val="0"/>
                </a:spcAft>
                <a:defRPr/>
              </a:pPr>
              <a:t>‹#›</a:t>
            </a:fld>
            <a:endParaRPr lang="zh-CN" altLang="en-US" sz="1203" b="0">
              <a:solidFill>
                <a:srgbClr val="898989"/>
              </a:solidFill>
              <a:cs typeface="+mn-cs"/>
            </a:endParaRPr>
          </a:p>
        </p:txBody>
      </p:sp>
    </p:spTree>
    <p:extLst>
      <p:ext uri="{BB962C8B-B14F-4D97-AF65-F5344CB8AC3E}">
        <p14:creationId xmlns:p14="http://schemas.microsoft.com/office/powerpoint/2010/main" val="6552069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二">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p:nvCxnSpPr>
        <p:spPr>
          <a:xfrm>
            <a:off x="-16291" y="1140643"/>
            <a:ext cx="12192000" cy="0"/>
          </a:xfrm>
          <a:prstGeom prst="line">
            <a:avLst/>
          </a:prstGeom>
          <a:ln>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7171" name="图片 8"/>
          <p:cNvPicPr/>
          <p:nvPr userDrawn="1"/>
        </p:nvPicPr>
        <p:blipFill>
          <a:blip r:embed="rId2" cstate="print"/>
          <a:srcRect l="7690" t="13930" r="85335" b="62865"/>
          <a:stretch>
            <a:fillRect/>
          </a:stretch>
        </p:blipFill>
        <p:spPr>
          <a:xfrm>
            <a:off x="0" y="200535"/>
            <a:ext cx="12192000" cy="1140639"/>
          </a:xfrm>
          <a:prstGeom prst="rect">
            <a:avLst/>
          </a:prstGeom>
          <a:noFill/>
          <a:ln w="9525">
            <a:noFill/>
          </a:ln>
        </p:spPr>
      </p:pic>
      <p:cxnSp>
        <p:nvCxnSpPr>
          <p:cNvPr id="10" name="直接连接符 9"/>
          <p:cNvCxnSpPr/>
          <p:nvPr/>
        </p:nvCxnSpPr>
        <p:spPr>
          <a:xfrm>
            <a:off x="-16291" y="6533323"/>
            <a:ext cx="5801138" cy="0"/>
          </a:xfrm>
          <a:prstGeom prst="line">
            <a:avLst/>
          </a:prstGeom>
          <a:ln>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407154" y="6533323"/>
            <a:ext cx="5801138" cy="0"/>
          </a:xfrm>
          <a:prstGeom prst="line">
            <a:avLst/>
          </a:prstGeom>
          <a:ln>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5726200" y="6348704"/>
            <a:ext cx="755891" cy="30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1" hangingPunct="1">
              <a:buNone/>
            </a:pPr>
            <a:fld id="{9A0DB2DC-4C9A-4742-B13C-FB6460FD3503}" type="slidenum">
              <a:rPr lang="zh-CN" altLang="en-US" sz="1404" dirty="0">
                <a:latin typeface="方正粗黑宋简体" pitchFamily="2" charset="-122"/>
                <a:ea typeface="方正粗黑宋简体" pitchFamily="2" charset="-122"/>
              </a:rPr>
              <a:t>‹#›</a:t>
            </a:fld>
            <a:endParaRPr lang="zh-CN" altLang="en-US" sz="1404" dirty="0">
              <a:latin typeface="方正粗黑宋简体" pitchFamily="2" charset="-122"/>
              <a:ea typeface="方正粗黑宋简体" pitchFamily="2" charset="-122"/>
            </a:endParaRPr>
          </a:p>
        </p:txBody>
      </p:sp>
      <p:sp>
        <p:nvSpPr>
          <p:cNvPr id="18" name="日期占位符 2"/>
          <p:cNvSpPr>
            <a:spLocks noGrp="1"/>
          </p:cNvSpPr>
          <p:nvPr>
            <p:ph type="dt" sz="half" idx="2"/>
          </p:nvPr>
        </p:nvSpPr>
        <p:spPr>
          <a:xfrm>
            <a:off x="609274"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endParaRPr lang="zh-CN" altLang="en-US"/>
          </a:p>
        </p:txBody>
      </p:sp>
      <p:sp>
        <p:nvSpPr>
          <p:cNvPr id="19" name="页脚占位符 3"/>
          <p:cNvSpPr>
            <a:spLocks noGrp="1"/>
          </p:cNvSpPr>
          <p:nvPr>
            <p:ph type="ftr" sz="quarter" idx="3"/>
          </p:nvPr>
        </p:nvSpPr>
        <p:spPr>
          <a:xfrm>
            <a:off x="4165547" y="6356660"/>
            <a:ext cx="3860909" cy="364466"/>
          </a:xfrm>
          <a:prstGeom prst="rect">
            <a:avLst/>
          </a:prstGeom>
        </p:spPr>
        <p:txBody>
          <a:bodyPr vert="horz" lIns="91440" tIns="45720" rIns="91440" bIns="45720" rtlCol="0" anchor="ctr"/>
          <a:lstStyle>
            <a:lvl1pPr>
              <a:defRPr/>
            </a:lvl1pPr>
          </a:lstStyle>
          <a:p>
            <a:pPr defTabSz="916777">
              <a:defRPr/>
            </a:pPr>
            <a:endParaRPr lang="zh-CN" altLang="en-US">
              <a:latin typeface="+mn-lt"/>
              <a:ea typeface="+mn-ea"/>
            </a:endParaRPr>
          </a:p>
        </p:txBody>
      </p:sp>
      <p:sp>
        <p:nvSpPr>
          <p:cNvPr id="20" name="灯片编号占位符 4"/>
          <p:cNvSpPr>
            <a:spLocks noGrp="1"/>
          </p:cNvSpPr>
          <p:nvPr>
            <p:ph type="sldNum" sz="quarter" idx="4"/>
          </p:nvPr>
        </p:nvSpPr>
        <p:spPr>
          <a:xfrm>
            <a:off x="8738361"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fld id="{24DFF051-12EA-4FAB-87DA-FB964BD8F1BC}" type="slidenum">
              <a:rPr lang="zh-CN" altLang="en-US" b="0" smtClean="0">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b="0">
              <a:latin typeface="Calibri" panose="020F0502020204030204" pitchFamily="34"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31619A46-249E-47AA-ACF5-E2C5D2B70CCC}"/>
              </a:ext>
            </a:extLst>
          </p:cNvPr>
          <p:cNvSpPr txBox="1"/>
          <p:nvPr userDrawn="1"/>
        </p:nvSpPr>
        <p:spPr>
          <a:xfrm>
            <a:off x="0" y="458853"/>
            <a:ext cx="6860839"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单击此处编辑模板标题样式</a:t>
            </a:r>
          </a:p>
        </p:txBody>
      </p:sp>
    </p:spTree>
    <p:extLst>
      <p:ext uri="{BB962C8B-B14F-4D97-AF65-F5344CB8AC3E}">
        <p14:creationId xmlns:p14="http://schemas.microsoft.com/office/powerpoint/2010/main" val="3422960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9218" name="图片 6"/>
          <p:cNvPicPr>
            <a:picLocks noChangeAspect="1"/>
          </p:cNvPicPr>
          <p:nvPr userDrawn="1"/>
        </p:nvPicPr>
        <p:blipFill>
          <a:blip r:embed="rId2" cstate="print"/>
          <a:srcRect l="49210" t="39468" r="23187" b="7272"/>
          <a:stretch>
            <a:fillRect/>
          </a:stretch>
        </p:blipFill>
        <p:spPr>
          <a:xfrm>
            <a:off x="1" y="3838825"/>
            <a:ext cx="2285593" cy="2995302"/>
          </a:xfrm>
          <a:prstGeom prst="rect">
            <a:avLst/>
          </a:prstGeom>
          <a:noFill/>
          <a:ln w="9525">
            <a:noFill/>
          </a:ln>
        </p:spPr>
      </p:pic>
      <p:pic>
        <p:nvPicPr>
          <p:cNvPr id="9219" name="图片 8"/>
          <p:cNvPicPr/>
          <p:nvPr userDrawn="1"/>
        </p:nvPicPr>
        <p:blipFill>
          <a:blip r:embed="rId3" cstate="print"/>
          <a:srcRect l="7690" t="13930" r="85335" b="62865"/>
          <a:stretch>
            <a:fillRect/>
          </a:stretch>
        </p:blipFill>
        <p:spPr>
          <a:xfrm>
            <a:off x="0" y="4440432"/>
            <a:ext cx="12192000" cy="71620"/>
          </a:xfrm>
          <a:prstGeom prst="rect">
            <a:avLst/>
          </a:prstGeom>
          <a:noFill/>
          <a:ln w="9525">
            <a:noFill/>
          </a:ln>
        </p:spPr>
      </p:pic>
      <p:pic>
        <p:nvPicPr>
          <p:cNvPr id="9220" name="图片 9"/>
          <p:cNvPicPr/>
          <p:nvPr userDrawn="1"/>
        </p:nvPicPr>
        <p:blipFill>
          <a:blip r:embed="rId3" cstate="print"/>
          <a:srcRect l="7690" t="13930" r="85335" b="62865"/>
          <a:stretch>
            <a:fillRect/>
          </a:stretch>
        </p:blipFill>
        <p:spPr>
          <a:xfrm>
            <a:off x="0" y="2436668"/>
            <a:ext cx="12192000" cy="1913046"/>
          </a:xfrm>
          <a:prstGeom prst="rect">
            <a:avLst/>
          </a:prstGeom>
          <a:noFill/>
          <a:ln w="9525">
            <a:noFill/>
          </a:ln>
        </p:spPr>
      </p:pic>
      <p:pic>
        <p:nvPicPr>
          <p:cNvPr id="9221" name="图片 10"/>
          <p:cNvPicPr/>
          <p:nvPr userDrawn="1"/>
        </p:nvPicPr>
        <p:blipFill>
          <a:blip r:embed="rId3" cstate="print"/>
          <a:srcRect l="7690" t="13930" r="85335" b="62865"/>
          <a:stretch>
            <a:fillRect/>
          </a:stretch>
        </p:blipFill>
        <p:spPr>
          <a:xfrm>
            <a:off x="0" y="2274330"/>
            <a:ext cx="12192000" cy="71619"/>
          </a:xfrm>
          <a:prstGeom prst="rect">
            <a:avLst/>
          </a:prstGeom>
          <a:noFill/>
          <a:ln w="9525">
            <a:noFill/>
          </a:ln>
        </p:spPr>
      </p:pic>
      <p:sp>
        <p:nvSpPr>
          <p:cNvPr id="12" name="TextBox 11"/>
          <p:cNvSpPr txBox="1">
            <a:spLocks noChangeArrowheads="1"/>
          </p:cNvSpPr>
          <p:nvPr/>
        </p:nvSpPr>
        <p:spPr bwMode="auto">
          <a:xfrm>
            <a:off x="5061538" y="2864795"/>
            <a:ext cx="3621435" cy="92469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6777" rtl="0" eaLnBrk="0" fontAlgn="base" latinLnBrk="0" hangingPunct="0">
              <a:lnSpc>
                <a:spcPct val="100000"/>
              </a:lnSpc>
              <a:spcBef>
                <a:spcPct val="0"/>
              </a:spcBef>
              <a:spcAft>
                <a:spcPct val="0"/>
              </a:spcAft>
              <a:buClrTx/>
              <a:buSzTx/>
              <a:buFontTx/>
              <a:buNone/>
              <a:defRPr/>
            </a:pPr>
            <a:r>
              <a:rPr kumimoji="0" lang="zh-CN" altLang="en-US" sz="5414"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rPr>
              <a:t>谢 谢  </a:t>
            </a:r>
          </a:p>
        </p:txBody>
      </p:sp>
      <p:sp>
        <p:nvSpPr>
          <p:cNvPr id="13" name="页脚占位符 4"/>
          <p:cNvSpPr>
            <a:spLocks noGrp="1"/>
          </p:cNvSpPr>
          <p:nvPr>
            <p:ph type="ftr" sz="quarter" idx="3"/>
          </p:nvPr>
        </p:nvSpPr>
        <p:spPr>
          <a:xfrm>
            <a:off x="4165547" y="6356660"/>
            <a:ext cx="3860909" cy="364466"/>
          </a:xfrm>
          <a:prstGeom prst="rect">
            <a:avLst/>
          </a:prstGeom>
        </p:spPr>
        <p:txBody>
          <a:bodyPr vert="horz" lIns="91440" tIns="45720" rIns="91440" bIns="45720" rtlCol="0" anchor="ctr"/>
          <a:lstStyle>
            <a:lvl1pPr>
              <a:defRPr/>
            </a:lvl1pPr>
          </a:lstStyle>
          <a:p>
            <a:pPr defTabSz="916777">
              <a:defRPr/>
            </a:pPr>
            <a:endParaRPr lang="zh-CN" altLang="en-US">
              <a:latin typeface="+mn-lt"/>
              <a:ea typeface="+mn-ea"/>
            </a:endParaRPr>
          </a:p>
        </p:txBody>
      </p:sp>
      <p:sp>
        <p:nvSpPr>
          <p:cNvPr id="14" name="灯片编号占位符 5"/>
          <p:cNvSpPr>
            <a:spLocks noGrp="1"/>
          </p:cNvSpPr>
          <p:nvPr>
            <p:ph type="sldNum" sz="quarter" idx="4"/>
          </p:nvPr>
        </p:nvSpPr>
        <p:spPr>
          <a:xfrm>
            <a:off x="8738361"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fld id="{EAD64A49-3D3E-4330-BE8D-6DF617856A0A}" type="slidenum">
              <a:rPr lang="zh-CN" altLang="en-US" b="0" smtClean="0">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b="0">
              <a:latin typeface="Calibri" panose="020F0502020204030204" pitchFamily="34" charset="0"/>
              <a:ea typeface="宋体" panose="02010600030101010101" pitchFamily="2" charset="-122"/>
              <a:cs typeface="+mn-cs"/>
            </a:endParaRPr>
          </a:p>
        </p:txBody>
      </p:sp>
      <p:sp>
        <p:nvSpPr>
          <p:cNvPr id="15" name="日期占位符 1"/>
          <p:cNvSpPr>
            <a:spLocks noGrp="1"/>
          </p:cNvSpPr>
          <p:nvPr>
            <p:ph type="dt" sz="half" idx="2"/>
          </p:nvPr>
        </p:nvSpPr>
        <p:spPr>
          <a:xfrm>
            <a:off x="609274"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endParaRPr lang="zh-CN" altLang="en-US"/>
          </a:p>
        </p:txBody>
      </p:sp>
    </p:spTree>
    <p:extLst>
      <p:ext uri="{BB962C8B-B14F-4D97-AF65-F5344CB8AC3E}">
        <p14:creationId xmlns:p14="http://schemas.microsoft.com/office/powerpoint/2010/main" val="205229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223994"/>
            <a:ext cx="10997555" cy="488950"/>
          </a:xfrm>
        </p:spPr>
        <p:txBody>
          <a:bodyPr/>
          <a:lstStyle>
            <a:lvl1pPr algn="l">
              <a:defRPr>
                <a:solidFill>
                  <a:srgbClr val="660066"/>
                </a:solidFill>
              </a:defRPr>
            </a:lvl1pPr>
          </a:lstStyle>
          <a:p>
            <a:r>
              <a:rPr lang="zh-CN" altLang="en-US" dirty="0"/>
              <a:t>单击此处编辑母版标题样式</a:t>
            </a:r>
          </a:p>
        </p:txBody>
      </p:sp>
      <p:sp>
        <p:nvSpPr>
          <p:cNvPr id="3" name="内容占位符 2"/>
          <p:cNvSpPr>
            <a:spLocks noGrp="1"/>
          </p:cNvSpPr>
          <p:nvPr>
            <p:ph idx="1" hasCustomPrompt="1"/>
          </p:nvPr>
        </p:nvSpPr>
        <p:spPr>
          <a:xfrm>
            <a:off x="609601" y="942623"/>
            <a:ext cx="10972800" cy="5549174"/>
          </a:xfrm>
        </p:spPr>
        <p:txBody>
          <a:bodyPr/>
          <a:lstStyle>
            <a:lvl1pPr marL="343155" indent="-343155">
              <a:lnSpc>
                <a:spcPct val="150000"/>
              </a:lnSpc>
              <a:buFont typeface="Wingdings" panose="05000000000000000000" pitchFamily="2" charset="2"/>
              <a:buChar char="p"/>
              <a:defRPr sz="2005" b="0">
                <a:solidFill>
                  <a:schemeClr val="accent4">
                    <a:lumMod val="50000"/>
                  </a:schemeClr>
                </a:solidFill>
                <a:latin typeface="微软雅黑" panose="020B0503020204020204" charset="-122"/>
                <a:ea typeface="微软雅黑" panose="020B0503020204020204" charset="-122"/>
              </a:defRPr>
            </a:lvl1pPr>
            <a:lvl2pPr marL="742972" indent="-285856">
              <a:lnSpc>
                <a:spcPct val="150000"/>
              </a:lnSpc>
              <a:buFont typeface="Wingdings" panose="05000000000000000000" pitchFamily="2" charset="2"/>
              <a:buChar char="ü"/>
              <a:defRPr sz="1604" b="0">
                <a:latin typeface="微软雅黑" panose="020B0503020204020204" charset="-122"/>
                <a:ea typeface="微软雅黑" panose="020B0503020204020204" charset="-122"/>
              </a:defRPr>
            </a:lvl2pPr>
            <a:lvl3pPr>
              <a:lnSpc>
                <a:spcPct val="120000"/>
              </a:lnSpc>
              <a:defRPr sz="1604" b="0">
                <a:latin typeface="微软雅黑" panose="020B0503020204020204" charset="-122"/>
                <a:ea typeface="微软雅黑" panose="020B0503020204020204" charset="-122"/>
              </a:defRPr>
            </a:lvl3pPr>
            <a:lvl4pPr>
              <a:defRPr sz="1203" b="0"/>
            </a:lvl4pPr>
            <a:lvl5pPr>
              <a:defRPr sz="1203"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defTabSz="916777" fontAlgn="base">
              <a:spcBef>
                <a:spcPct val="0"/>
              </a:spcBef>
              <a:spcAft>
                <a:spcPct val="0"/>
              </a:spcAft>
              <a:defRPr/>
            </a:pPr>
            <a:endParaRPr lang="zh-CN" altLang="en-US" sz="1203"/>
          </a:p>
        </p:txBody>
      </p:sp>
      <p:sp>
        <p:nvSpPr>
          <p:cNvPr id="5" name="页脚占位符 4"/>
          <p:cNvSpPr>
            <a:spLocks noGrp="1"/>
          </p:cNvSpPr>
          <p:nvPr>
            <p:ph type="ftr" sz="quarter" idx="11"/>
          </p:nvPr>
        </p:nvSpPr>
        <p:spPr/>
        <p:txBody>
          <a:bodyPr/>
          <a:lstStyle>
            <a:lvl1pPr fontAlgn="base">
              <a:spcBef>
                <a:spcPct val="0"/>
              </a:spcBef>
              <a:spcAft>
                <a:spcPct val="0"/>
              </a:spcAft>
              <a:defRPr>
                <a:latin typeface="Calibri" panose="020F0502020204030204" pitchFamily="34" charset="0"/>
                <a:ea typeface="宋体" panose="02010600030101010101" pitchFamily="2" charset="-122"/>
              </a:defRPr>
            </a:lvl1pPr>
          </a:lstStyle>
          <a:p>
            <a:pPr defTabSz="916777" fontAlgn="auto">
              <a:spcBef>
                <a:spcPts val="0"/>
              </a:spcBef>
              <a:spcAft>
                <a:spcPts val="0"/>
              </a:spcAft>
              <a:defRPr/>
            </a:pPr>
            <a:endParaRPr lang="zh-CN" altLang="en-US" sz="1203">
              <a:solidFill>
                <a:schemeClr val="tx1">
                  <a:tint val="75000"/>
                </a:schemeClr>
              </a:solidFill>
              <a:latin typeface="+mn-lt"/>
              <a:ea typeface="+mn-ea"/>
            </a:endParaRPr>
          </a:p>
        </p:txBody>
      </p:sp>
      <p:sp>
        <p:nvSpPr>
          <p:cNvPr id="6" name="灯片编号占位符 5"/>
          <p:cNvSpPr>
            <a:spLocks noGrp="1"/>
          </p:cNvSpPr>
          <p:nvPr>
            <p:ph type="sldNum" sz="quarter" idx="12"/>
          </p:nvPr>
        </p:nvSpPr>
        <p:spPr/>
        <p:txBody>
          <a:bodyPr/>
          <a:lstStyle>
            <a:lvl1pPr>
              <a:defRPr>
                <a:latin typeface="Calibri" panose="020F0502020204030204" pitchFamily="34" charset="0"/>
                <a:ea typeface="宋体" panose="02010600030101010101" pitchFamily="2" charset="-122"/>
              </a:defRPr>
            </a:lvl1pPr>
          </a:lstStyle>
          <a:p>
            <a:pPr defTabSz="916777" fontAlgn="base">
              <a:spcBef>
                <a:spcPct val="0"/>
              </a:spcBef>
              <a:spcAft>
                <a:spcPct val="0"/>
              </a:spcAft>
              <a:defRPr/>
            </a:pPr>
            <a:fld id="{0700B7B6-B0DC-4838-AEE2-75201ED2A380}" type="slidenum">
              <a:rPr lang="zh-CN" altLang="en-US" sz="1203" b="0" smtClean="0">
                <a:solidFill>
                  <a:srgbClr val="898989"/>
                </a:solidFill>
                <a:cs typeface="+mn-cs"/>
              </a:rPr>
              <a:pPr defTabSz="916777" fontAlgn="base">
                <a:spcBef>
                  <a:spcPct val="0"/>
                </a:spcBef>
                <a:spcAft>
                  <a:spcPct val="0"/>
                </a:spcAft>
                <a:defRPr/>
              </a:pPr>
              <a:t>‹#›</a:t>
            </a:fld>
            <a:endParaRPr lang="zh-CN" altLang="en-US" sz="1203" b="0">
              <a:solidFill>
                <a:srgbClr val="898989"/>
              </a:solidFill>
              <a:cs typeface="+mn-cs"/>
            </a:endParaRPr>
          </a:p>
        </p:txBody>
      </p:sp>
    </p:spTree>
    <p:extLst>
      <p:ext uri="{BB962C8B-B14F-4D97-AF65-F5344CB8AC3E}">
        <p14:creationId xmlns:p14="http://schemas.microsoft.com/office/powerpoint/2010/main" val="42077830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219356"/>
            <a:ext cx="7851001" cy="488950"/>
          </a:xfrm>
        </p:spPr>
        <p:txBody>
          <a:body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pPr defTabSz="916777" fontAlgn="base">
              <a:spcBef>
                <a:spcPct val="0"/>
              </a:spcBef>
              <a:spcAft>
                <a:spcPct val="0"/>
              </a:spcAft>
              <a:defRPr/>
            </a:pPr>
            <a:endParaRPr lang="zh-CN" altLang="en-US" sz="1203"/>
          </a:p>
        </p:txBody>
      </p:sp>
      <p:sp>
        <p:nvSpPr>
          <p:cNvPr id="4" name="页脚占位符 3"/>
          <p:cNvSpPr>
            <a:spLocks noGrp="1"/>
          </p:cNvSpPr>
          <p:nvPr>
            <p:ph type="ftr" sz="quarter" idx="11"/>
          </p:nvPr>
        </p:nvSpPr>
        <p:spPr/>
        <p:txBody>
          <a:bodyPr/>
          <a:lstStyle>
            <a:lvl1pPr fontAlgn="base">
              <a:spcBef>
                <a:spcPct val="0"/>
              </a:spcBef>
              <a:spcAft>
                <a:spcPct val="0"/>
              </a:spcAft>
              <a:defRPr>
                <a:latin typeface="Calibri" panose="020F0502020204030204" pitchFamily="34" charset="0"/>
                <a:ea typeface="宋体" panose="02010600030101010101" pitchFamily="2" charset="-122"/>
              </a:defRPr>
            </a:lvl1pPr>
          </a:lstStyle>
          <a:p>
            <a:pPr defTabSz="916777" fontAlgn="auto">
              <a:spcBef>
                <a:spcPts val="0"/>
              </a:spcBef>
              <a:spcAft>
                <a:spcPts val="0"/>
              </a:spcAft>
              <a:defRPr/>
            </a:pPr>
            <a:endParaRPr lang="zh-CN" altLang="en-US" sz="1203">
              <a:solidFill>
                <a:schemeClr val="tx1">
                  <a:tint val="75000"/>
                </a:schemeClr>
              </a:solidFill>
              <a:latin typeface="+mn-lt"/>
              <a:ea typeface="+mn-ea"/>
            </a:endParaRPr>
          </a:p>
        </p:txBody>
      </p:sp>
      <p:sp>
        <p:nvSpPr>
          <p:cNvPr id="5" name="灯片编号占位符 4"/>
          <p:cNvSpPr>
            <a:spLocks noGrp="1"/>
          </p:cNvSpPr>
          <p:nvPr>
            <p:ph type="sldNum" sz="quarter" idx="12"/>
          </p:nvPr>
        </p:nvSpPr>
        <p:spPr/>
        <p:txBody>
          <a:bodyPr/>
          <a:lstStyle>
            <a:lvl1pPr>
              <a:defRPr>
                <a:latin typeface="Calibri" panose="020F0502020204030204" pitchFamily="34" charset="0"/>
                <a:ea typeface="宋体" panose="02010600030101010101" pitchFamily="2" charset="-122"/>
              </a:defRPr>
            </a:lvl1pPr>
          </a:lstStyle>
          <a:p>
            <a:pPr defTabSz="916777" fontAlgn="base">
              <a:spcBef>
                <a:spcPct val="0"/>
              </a:spcBef>
              <a:spcAft>
                <a:spcPct val="0"/>
              </a:spcAft>
              <a:defRPr/>
            </a:pPr>
            <a:fld id="{0700B7B6-B0DC-4838-AEE2-75201ED2A380}" type="slidenum">
              <a:rPr lang="zh-CN" altLang="en-US" sz="1203" b="0" smtClean="0">
                <a:solidFill>
                  <a:srgbClr val="898989"/>
                </a:solidFill>
                <a:cs typeface="+mn-cs"/>
              </a:rPr>
              <a:pPr defTabSz="916777" fontAlgn="base">
                <a:spcBef>
                  <a:spcPct val="0"/>
                </a:spcBef>
                <a:spcAft>
                  <a:spcPct val="0"/>
                </a:spcAft>
                <a:defRPr/>
              </a:pPr>
              <a:t>‹#›</a:t>
            </a:fld>
            <a:endParaRPr lang="zh-CN" altLang="en-US" sz="1203" b="0">
              <a:solidFill>
                <a:srgbClr val="898989"/>
              </a:solidFill>
              <a:cs typeface="+mn-cs"/>
            </a:endParaRPr>
          </a:p>
        </p:txBody>
      </p:sp>
    </p:spTree>
    <p:extLst>
      <p:ext uri="{BB962C8B-B14F-4D97-AF65-F5344CB8AC3E}">
        <p14:creationId xmlns:p14="http://schemas.microsoft.com/office/powerpoint/2010/main" val="23584699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标题和紫框">
    <p:spTree>
      <p:nvGrpSpPr>
        <p:cNvPr id="1" name=""/>
        <p:cNvGrpSpPr/>
        <p:nvPr/>
      </p:nvGrpSpPr>
      <p:grpSpPr>
        <a:xfrm>
          <a:off x="0" y="0"/>
          <a:ext cx="0" cy="0"/>
          <a:chOff x="0" y="0"/>
          <a:chExt cx="0" cy="0"/>
        </a:xfrm>
      </p:grpSpPr>
      <p:sp>
        <p:nvSpPr>
          <p:cNvPr id="3" name="圆角矩形 2"/>
          <p:cNvSpPr/>
          <p:nvPr/>
        </p:nvSpPr>
        <p:spPr>
          <a:xfrm>
            <a:off x="343958" y="1027471"/>
            <a:ext cx="11504083" cy="5732463"/>
          </a:xfrm>
          <a:prstGeom prst="roundRect">
            <a:avLst>
              <a:gd name="adj" fmla="val 4618"/>
            </a:avLst>
          </a:prstGeom>
          <a:solidFill>
            <a:schemeClr val="bg1"/>
          </a:solidFill>
          <a:ln>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sz="1800"/>
          </a:p>
        </p:txBody>
      </p:sp>
      <p:sp>
        <p:nvSpPr>
          <p:cNvPr id="2" name="标题 1"/>
          <p:cNvSpPr>
            <a:spLocks noGrp="1"/>
          </p:cNvSpPr>
          <p:nvPr>
            <p:ph type="title"/>
          </p:nvPr>
        </p:nvSpPr>
        <p:spPr>
          <a:xfrm>
            <a:off x="0" y="185279"/>
            <a:ext cx="7851001" cy="488950"/>
          </a:xfrm>
        </p:spPr>
        <p:txBody>
          <a:bodyPr/>
          <a:lstStyle/>
          <a:p>
            <a:r>
              <a:rPr lang="zh-CN" altLang="en-US"/>
              <a:t>单击此处编辑母版标题样式</a:t>
            </a:r>
            <a:endParaRPr lang="zh-CN" altLang="en-US" dirty="0"/>
          </a:p>
        </p:txBody>
      </p:sp>
      <p:sp>
        <p:nvSpPr>
          <p:cNvPr id="4" name="日期占位符 2"/>
          <p:cNvSpPr>
            <a:spLocks noGrp="1"/>
          </p:cNvSpPr>
          <p:nvPr>
            <p:ph type="dt" sz="half" idx="10"/>
          </p:nvPr>
        </p:nvSpPr>
        <p:spPr/>
        <p:txBody>
          <a:bodyPr/>
          <a:lstStyle>
            <a:lvl1pPr>
              <a:defRPr/>
            </a:lvl1pPr>
          </a:lstStyle>
          <a:p>
            <a:pPr defTabSz="916777" fontAlgn="base">
              <a:spcBef>
                <a:spcPct val="0"/>
              </a:spcBef>
              <a:spcAft>
                <a:spcPct val="0"/>
              </a:spcAft>
              <a:defRPr/>
            </a:pPr>
            <a:endParaRPr lang="zh-CN" altLang="en-US" sz="1203"/>
          </a:p>
        </p:txBody>
      </p:sp>
      <p:sp>
        <p:nvSpPr>
          <p:cNvPr id="5" name="页脚占位符 3"/>
          <p:cNvSpPr>
            <a:spLocks noGrp="1"/>
          </p:cNvSpPr>
          <p:nvPr>
            <p:ph type="ftr" sz="quarter" idx="11"/>
          </p:nvPr>
        </p:nvSpPr>
        <p:spPr/>
        <p:txBody>
          <a:bodyPr/>
          <a:lstStyle>
            <a:lvl1pPr fontAlgn="base">
              <a:spcBef>
                <a:spcPct val="0"/>
              </a:spcBef>
              <a:spcAft>
                <a:spcPct val="0"/>
              </a:spcAft>
              <a:defRPr>
                <a:latin typeface="Calibri" panose="020F0502020204030204" pitchFamily="34" charset="0"/>
                <a:ea typeface="宋体" panose="02010600030101010101" pitchFamily="2" charset="-122"/>
              </a:defRPr>
            </a:lvl1pPr>
          </a:lstStyle>
          <a:p>
            <a:pPr defTabSz="916777" fontAlgn="auto">
              <a:spcBef>
                <a:spcPts val="0"/>
              </a:spcBef>
              <a:spcAft>
                <a:spcPts val="0"/>
              </a:spcAft>
              <a:defRPr/>
            </a:pPr>
            <a:endParaRPr lang="zh-CN" altLang="en-US" sz="1203">
              <a:solidFill>
                <a:schemeClr val="tx1">
                  <a:tint val="75000"/>
                </a:schemeClr>
              </a:solidFill>
              <a:latin typeface="+mn-lt"/>
              <a:ea typeface="+mn-ea"/>
            </a:endParaRPr>
          </a:p>
        </p:txBody>
      </p:sp>
      <p:sp>
        <p:nvSpPr>
          <p:cNvPr id="6" name="灯片编号占位符 4"/>
          <p:cNvSpPr>
            <a:spLocks noGrp="1"/>
          </p:cNvSpPr>
          <p:nvPr>
            <p:ph type="sldNum" sz="quarter" idx="12"/>
          </p:nvPr>
        </p:nvSpPr>
        <p:spPr/>
        <p:txBody>
          <a:bodyPr/>
          <a:lstStyle>
            <a:lvl1pPr>
              <a:defRPr>
                <a:latin typeface="Calibri" panose="020F0502020204030204" pitchFamily="34" charset="0"/>
                <a:ea typeface="宋体" panose="02010600030101010101" pitchFamily="2" charset="-122"/>
              </a:defRPr>
            </a:lvl1pPr>
          </a:lstStyle>
          <a:p>
            <a:pPr defTabSz="916777" fontAlgn="base">
              <a:spcBef>
                <a:spcPct val="0"/>
              </a:spcBef>
              <a:spcAft>
                <a:spcPct val="0"/>
              </a:spcAft>
              <a:defRPr/>
            </a:pPr>
            <a:fld id="{0700B7B6-B0DC-4838-AEE2-75201ED2A380}" type="slidenum">
              <a:rPr lang="zh-CN" altLang="en-US" sz="1203" b="0" smtClean="0">
                <a:solidFill>
                  <a:srgbClr val="898989"/>
                </a:solidFill>
                <a:cs typeface="+mn-cs"/>
              </a:rPr>
              <a:pPr defTabSz="916777" fontAlgn="base">
                <a:spcBef>
                  <a:spcPct val="0"/>
                </a:spcBef>
                <a:spcAft>
                  <a:spcPct val="0"/>
                </a:spcAft>
                <a:defRPr/>
              </a:pPr>
              <a:t>‹#›</a:t>
            </a:fld>
            <a:endParaRPr lang="zh-CN" altLang="en-US" sz="1203" b="0">
              <a:solidFill>
                <a:srgbClr val="898989"/>
              </a:solidFill>
              <a:cs typeface="+mn-cs"/>
            </a:endParaRPr>
          </a:p>
        </p:txBody>
      </p:sp>
    </p:spTree>
    <p:extLst>
      <p:ext uri="{BB962C8B-B14F-4D97-AF65-F5344CB8AC3E}">
        <p14:creationId xmlns:p14="http://schemas.microsoft.com/office/powerpoint/2010/main" val="36061010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96552"/>
            <a:ext cx="5342519" cy="636104"/>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70119387"/>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sp>
        <p:nvSpPr>
          <p:cNvPr id="2" name="Line 4"/>
          <p:cNvSpPr>
            <a:spLocks noChangeShapeType="1"/>
          </p:cNvSpPr>
          <p:nvPr/>
        </p:nvSpPr>
        <p:spPr bwMode="auto">
          <a:xfrm>
            <a:off x="644770" y="908050"/>
            <a:ext cx="10855569" cy="0"/>
          </a:xfrm>
          <a:prstGeom prst="line">
            <a:avLst/>
          </a:prstGeom>
          <a:noFill/>
          <a:ln w="28575">
            <a:solidFill>
              <a:srgbClr val="FFFFFF"/>
            </a:solidFill>
            <a:round/>
          </a:ln>
        </p:spPr>
        <p:txBody>
          <a:bodyPr/>
          <a:lstStyle/>
          <a:p>
            <a:pPr fontAlgn="base">
              <a:spcBef>
                <a:spcPct val="0"/>
              </a:spcBef>
              <a:spcAft>
                <a:spcPct val="0"/>
              </a:spcAft>
              <a:defRPr/>
            </a:pPr>
            <a:endParaRPr lang="zh-CN" altLang="en-US" sz="1800">
              <a:solidFill>
                <a:prstClr val="black"/>
              </a:solidFill>
              <a:latin typeface="Arial" panose="020B0604020202020204" pitchFamily="34" charset="0"/>
            </a:endParaRPr>
          </a:p>
        </p:txBody>
      </p:sp>
      <p:sp>
        <p:nvSpPr>
          <p:cNvPr id="3" name="Rectangle 4"/>
          <p:cNvSpPr>
            <a:spLocks noGrp="1" noChangeArrowheads="1"/>
          </p:cNvSpPr>
          <p:nvPr>
            <p:ph type="dt" sz="half" idx="10"/>
          </p:nvPr>
        </p:nvSpPr>
        <p:spPr/>
        <p:txBody>
          <a:bodyPr/>
          <a:lstStyle>
            <a:lvl1pPr>
              <a:defRPr/>
            </a:lvl1pPr>
          </a:lstStyle>
          <a:p>
            <a:pPr defTabSz="916777" fontAlgn="base">
              <a:spcBef>
                <a:spcPct val="0"/>
              </a:spcBef>
              <a:spcAft>
                <a:spcPct val="0"/>
              </a:spcAft>
              <a:defRPr/>
            </a:pPr>
            <a:endParaRPr lang="zh-CN" altLang="en-US" sz="1203"/>
          </a:p>
        </p:txBody>
      </p:sp>
      <p:sp>
        <p:nvSpPr>
          <p:cNvPr id="4" name="Rectangle 5"/>
          <p:cNvSpPr>
            <a:spLocks noGrp="1" noChangeArrowheads="1"/>
          </p:cNvSpPr>
          <p:nvPr>
            <p:ph type="ftr" sz="quarter" idx="11"/>
          </p:nvPr>
        </p:nvSpPr>
        <p:spPr/>
        <p:txBody>
          <a:bodyPr/>
          <a:lstStyle>
            <a:lvl1pPr>
              <a:defRPr/>
            </a:lvl1pPr>
          </a:lstStyle>
          <a:p>
            <a:pPr defTabSz="916777">
              <a:defRPr/>
            </a:pPr>
            <a:endParaRPr lang="zh-CN" altLang="en-US" sz="1203">
              <a:solidFill>
                <a:schemeClr val="tx1">
                  <a:tint val="75000"/>
                </a:schemeClr>
              </a:solidFill>
              <a:latin typeface="+mn-lt"/>
              <a:ea typeface="+mn-ea"/>
            </a:endParaRPr>
          </a:p>
        </p:txBody>
      </p:sp>
      <p:sp>
        <p:nvSpPr>
          <p:cNvPr id="5" name="Rectangle 6"/>
          <p:cNvSpPr>
            <a:spLocks noGrp="1" noChangeArrowheads="1"/>
          </p:cNvSpPr>
          <p:nvPr>
            <p:ph type="sldNum" sz="quarter" idx="12"/>
          </p:nvPr>
        </p:nvSpPr>
        <p:spPr/>
        <p:txBody>
          <a:bodyPr/>
          <a:lstStyle>
            <a:lvl1pPr>
              <a:defRPr/>
            </a:lvl1pPr>
          </a:lstStyle>
          <a:p>
            <a:pPr defTabSz="916777" fontAlgn="base">
              <a:spcBef>
                <a:spcPct val="0"/>
              </a:spcBef>
              <a:spcAft>
                <a:spcPct val="0"/>
              </a:spcAft>
              <a:defRPr/>
            </a:pPr>
            <a:fld id="{0700B7B6-B0DC-4838-AEE2-75201ED2A380}" type="slidenum">
              <a:rPr lang="zh-CN" altLang="en-US" sz="1203" b="0" smtClean="0">
                <a:solidFill>
                  <a:srgbClr val="898989"/>
                </a:solidFill>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sz="1203" b="0">
              <a:solidFill>
                <a:srgbClr val="898989"/>
              </a:solidFill>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03972768"/>
      </p:ext>
    </p:extLst>
  </p:cSld>
  <p:clrMapOvr>
    <a:masterClrMapping/>
  </p:clrMapOvr>
  <p:transition spd="slow"/>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cstate="print"/>
          <a:srcRect l="49210" t="39468" r="23187" b="7272"/>
          <a:stretch>
            <a:fillRect/>
          </a:stretch>
        </p:blipFill>
        <p:spPr>
          <a:xfrm>
            <a:off x="1" y="3838825"/>
            <a:ext cx="2285593" cy="2995302"/>
          </a:xfrm>
          <a:prstGeom prst="rect">
            <a:avLst/>
          </a:prstGeom>
          <a:noFill/>
          <a:ln w="9525">
            <a:noFill/>
          </a:ln>
        </p:spPr>
      </p:pic>
      <p:pic>
        <p:nvPicPr>
          <p:cNvPr id="2051" name="图片 8"/>
          <p:cNvPicPr/>
          <p:nvPr userDrawn="1"/>
        </p:nvPicPr>
        <p:blipFill>
          <a:blip r:embed="rId3" cstate="print"/>
          <a:srcRect l="7690" t="13930" r="85335" b="62865"/>
          <a:stretch>
            <a:fillRect/>
          </a:stretch>
        </p:blipFill>
        <p:spPr>
          <a:xfrm>
            <a:off x="0" y="4440432"/>
            <a:ext cx="12192000" cy="71620"/>
          </a:xfrm>
          <a:prstGeom prst="rect">
            <a:avLst/>
          </a:prstGeom>
          <a:noFill/>
          <a:ln w="9525">
            <a:noFill/>
          </a:ln>
        </p:spPr>
      </p:pic>
      <p:pic>
        <p:nvPicPr>
          <p:cNvPr id="2052" name="图片 9"/>
          <p:cNvPicPr/>
          <p:nvPr userDrawn="1"/>
        </p:nvPicPr>
        <p:blipFill>
          <a:blip r:embed="rId3" cstate="print"/>
          <a:srcRect l="7690" t="13930" r="85335" b="62865"/>
          <a:stretch>
            <a:fillRect/>
          </a:stretch>
        </p:blipFill>
        <p:spPr>
          <a:xfrm>
            <a:off x="0" y="2436668"/>
            <a:ext cx="12192000" cy="1913046"/>
          </a:xfrm>
          <a:prstGeom prst="rect">
            <a:avLst/>
          </a:prstGeom>
          <a:noFill/>
          <a:ln w="9525">
            <a:noFill/>
          </a:ln>
        </p:spPr>
      </p:pic>
      <p:pic>
        <p:nvPicPr>
          <p:cNvPr id="2053" name="图片 10"/>
          <p:cNvPicPr/>
          <p:nvPr userDrawn="1"/>
        </p:nvPicPr>
        <p:blipFill>
          <a:blip r:embed="rId3" cstate="print"/>
          <a:srcRect l="7690" t="13930" r="85335" b="62865"/>
          <a:stretch>
            <a:fillRect/>
          </a:stretch>
        </p:blipFill>
        <p:spPr>
          <a:xfrm>
            <a:off x="0" y="2274330"/>
            <a:ext cx="12192000" cy="71619"/>
          </a:xfrm>
          <a:prstGeom prst="rect">
            <a:avLst/>
          </a:prstGeom>
          <a:noFill/>
          <a:ln w="9525">
            <a:noFill/>
          </a:ln>
        </p:spPr>
      </p:pic>
      <p:sp>
        <p:nvSpPr>
          <p:cNvPr id="12" name="页脚占位符 4"/>
          <p:cNvSpPr>
            <a:spLocks noGrp="1"/>
          </p:cNvSpPr>
          <p:nvPr>
            <p:ph type="ftr" sz="quarter" idx="3"/>
          </p:nvPr>
        </p:nvSpPr>
        <p:spPr>
          <a:xfrm>
            <a:off x="4165547" y="6356660"/>
            <a:ext cx="3860909" cy="364466"/>
          </a:xfrm>
          <a:prstGeom prst="rect">
            <a:avLst/>
          </a:prstGeom>
        </p:spPr>
        <p:txBody>
          <a:bodyPr vert="horz" lIns="91440" tIns="45720" rIns="91440" bIns="45720" rtlCol="0" anchor="ctr"/>
          <a:lstStyle>
            <a:lvl1pPr>
              <a:defRPr/>
            </a:lvl1pPr>
          </a:lstStyle>
          <a:p>
            <a:pPr defTabSz="916777">
              <a:defRPr/>
            </a:pPr>
            <a:endParaRPr lang="zh-CN" altLang="en-US">
              <a:latin typeface="+mn-lt"/>
              <a:ea typeface="+mn-ea"/>
            </a:endParaRPr>
          </a:p>
        </p:txBody>
      </p:sp>
      <p:sp>
        <p:nvSpPr>
          <p:cNvPr id="13" name="灯片编号占位符 5"/>
          <p:cNvSpPr>
            <a:spLocks noGrp="1"/>
          </p:cNvSpPr>
          <p:nvPr>
            <p:ph type="sldNum" sz="quarter" idx="4"/>
          </p:nvPr>
        </p:nvSpPr>
        <p:spPr>
          <a:xfrm>
            <a:off x="8738361"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fld id="{305DE98F-24E2-4473-9366-2A3DEF74DD04}" type="slidenum">
              <a:rPr lang="zh-CN" altLang="en-US" b="0" smtClean="0">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b="0">
              <a:latin typeface="Calibri" panose="020F0502020204030204" pitchFamily="34" charset="0"/>
              <a:ea typeface="宋体" panose="02010600030101010101" pitchFamily="2" charset="-122"/>
              <a:cs typeface="+mn-cs"/>
            </a:endParaRPr>
          </a:p>
        </p:txBody>
      </p:sp>
      <p:sp>
        <p:nvSpPr>
          <p:cNvPr id="14" name="日期占位符 1"/>
          <p:cNvSpPr>
            <a:spLocks noGrp="1"/>
          </p:cNvSpPr>
          <p:nvPr>
            <p:ph type="dt" sz="half" idx="2"/>
          </p:nvPr>
        </p:nvSpPr>
        <p:spPr>
          <a:xfrm>
            <a:off x="609274"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endParaRPr lang="zh-CN" altLang="en-US"/>
          </a:p>
        </p:txBody>
      </p:sp>
    </p:spTree>
    <p:extLst>
      <p:ext uri="{BB962C8B-B14F-4D97-AF65-F5344CB8AC3E}">
        <p14:creationId xmlns:p14="http://schemas.microsoft.com/office/powerpoint/2010/main" val="133957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节标题">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p:nvCxnSpPr>
        <p:spPr>
          <a:xfrm>
            <a:off x="128697" y="1190481"/>
            <a:ext cx="3096873" cy="0"/>
          </a:xfrm>
          <a:prstGeom prst="line">
            <a:avLst/>
          </a:prstGeom>
          <a:ln>
            <a:solidFill>
              <a:srgbClr val="673C68"/>
            </a:solidFill>
            <a:tailEnd type="oval"/>
          </a:ln>
        </p:spPr>
        <p:style>
          <a:lnRef idx="1">
            <a:schemeClr val="accent1"/>
          </a:lnRef>
          <a:fillRef idx="0">
            <a:schemeClr val="accent1"/>
          </a:fillRef>
          <a:effectRef idx="0">
            <a:schemeClr val="accent1"/>
          </a:effectRef>
          <a:fontRef idx="minor">
            <a:schemeClr val="tx1"/>
          </a:fontRef>
        </p:style>
      </p:cxnSp>
      <p:pic>
        <p:nvPicPr>
          <p:cNvPr id="3075" name="图片 7"/>
          <p:cNvPicPr/>
          <p:nvPr userDrawn="1"/>
        </p:nvPicPr>
        <p:blipFill>
          <a:blip r:embed="rId2" cstate="print"/>
          <a:srcRect l="7690" t="13930" r="85335" b="62865"/>
          <a:stretch>
            <a:fillRect/>
          </a:stretch>
        </p:blipFill>
        <p:spPr>
          <a:xfrm>
            <a:off x="0" y="1"/>
            <a:ext cx="12192000" cy="253057"/>
          </a:xfrm>
          <a:prstGeom prst="rect">
            <a:avLst/>
          </a:prstGeom>
          <a:noFill/>
          <a:ln w="9525">
            <a:noFill/>
          </a:ln>
        </p:spPr>
      </p:pic>
      <p:pic>
        <p:nvPicPr>
          <p:cNvPr id="3076" name="图片 8"/>
          <p:cNvPicPr/>
          <p:nvPr userDrawn="1"/>
        </p:nvPicPr>
        <p:blipFill>
          <a:blip r:embed="rId2" cstate="print"/>
          <a:srcRect l="7690" t="13930" r="85335" b="62865"/>
          <a:stretch>
            <a:fillRect/>
          </a:stretch>
        </p:blipFill>
        <p:spPr>
          <a:xfrm>
            <a:off x="0" y="6604943"/>
            <a:ext cx="12192000" cy="253057"/>
          </a:xfrm>
          <a:prstGeom prst="rect">
            <a:avLst/>
          </a:prstGeom>
          <a:noFill/>
          <a:ln w="9525">
            <a:noFill/>
          </a:ln>
        </p:spPr>
      </p:pic>
      <p:pic>
        <p:nvPicPr>
          <p:cNvPr id="3077" name="图片 9"/>
          <p:cNvPicPr/>
          <p:nvPr userDrawn="1"/>
        </p:nvPicPr>
        <p:blipFill>
          <a:blip r:embed="rId3" cstate="print"/>
          <a:srcRect l="62865" t="7690" r="13930" b="85335"/>
          <a:stretch>
            <a:fillRect/>
          </a:stretch>
        </p:blipFill>
        <p:spPr>
          <a:xfrm>
            <a:off x="1" y="0"/>
            <a:ext cx="259023" cy="6858000"/>
          </a:xfrm>
          <a:prstGeom prst="rect">
            <a:avLst/>
          </a:prstGeom>
          <a:noFill/>
          <a:ln w="9525">
            <a:noFill/>
          </a:ln>
        </p:spPr>
      </p:pic>
      <p:pic>
        <p:nvPicPr>
          <p:cNvPr id="3078" name="图片 10"/>
          <p:cNvPicPr/>
          <p:nvPr userDrawn="1"/>
        </p:nvPicPr>
        <p:blipFill>
          <a:blip r:embed="rId3" cstate="print"/>
          <a:srcRect l="62865" t="7690" r="13930" b="85335"/>
          <a:stretch>
            <a:fillRect/>
          </a:stretch>
        </p:blipFill>
        <p:spPr>
          <a:xfrm>
            <a:off x="11970447" y="1592"/>
            <a:ext cx="259023" cy="6856408"/>
          </a:xfrm>
          <a:prstGeom prst="rect">
            <a:avLst/>
          </a:prstGeom>
          <a:noFill/>
          <a:ln w="9525">
            <a:noFill/>
          </a:ln>
        </p:spPr>
      </p:pic>
      <p:sp>
        <p:nvSpPr>
          <p:cNvPr id="12" name="TextBox 11"/>
          <p:cNvSpPr txBox="1">
            <a:spLocks noChangeArrowheads="1"/>
          </p:cNvSpPr>
          <p:nvPr/>
        </p:nvSpPr>
        <p:spPr bwMode="auto">
          <a:xfrm>
            <a:off x="1537847" y="542720"/>
            <a:ext cx="1799942" cy="587490"/>
          </a:xfrm>
          <a:prstGeom prst="rect">
            <a:avLst/>
          </a:prstGeom>
          <a:noFill/>
          <a:ln>
            <a:noFill/>
          </a:ln>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6777" rtl="0" eaLnBrk="1" fontAlgn="base" latinLnBrk="0" hangingPunct="1">
              <a:lnSpc>
                <a:spcPct val="100000"/>
              </a:lnSpc>
              <a:spcBef>
                <a:spcPct val="0"/>
              </a:spcBef>
              <a:spcAft>
                <a:spcPct val="0"/>
              </a:spcAft>
              <a:buClrTx/>
              <a:buSzTx/>
              <a:buFontTx/>
              <a:buNone/>
              <a:defRPr/>
            </a:pPr>
            <a:r>
              <a:rPr kumimoji="0" lang="en-US" altLang="zh-CN" sz="3208" b="0" i="0" u="none" strike="noStrike" kern="1200" cap="none" spc="0" normalizeH="0" baseline="0" noProof="0">
                <a:ln>
                  <a:noFill/>
                </a:ln>
                <a:solidFill>
                  <a:srgbClr val="7F7F7F"/>
                </a:solidFill>
                <a:effectLst/>
                <a:uLnTx/>
                <a:uFillTx/>
                <a:latin typeface="Calisto MT" panose="02040603050505030304" pitchFamily="18" charset="0"/>
                <a:ea typeface="宋体" panose="02010600030101010101" pitchFamily="2" charset="-122"/>
                <a:cs typeface="Arial" panose="020B0604020202020204" pitchFamily="34" charset="0"/>
              </a:rPr>
              <a:t>Contents</a:t>
            </a:r>
            <a:endParaRPr kumimoji="0" lang="zh-CN" altLang="en-US" sz="3208" b="0" i="0" u="none" strike="noStrike" kern="1200" cap="none" spc="0" normalizeH="0" baseline="0" noProof="0">
              <a:ln>
                <a:noFill/>
              </a:ln>
              <a:solidFill>
                <a:srgbClr val="7F7F7F"/>
              </a:solidFill>
              <a:effectLst/>
              <a:uLnTx/>
              <a:uFillTx/>
              <a:latin typeface="Calisto MT" panose="02040603050505030304" pitchFamily="18" charset="0"/>
              <a:ea typeface="宋体" panose="02010600030101010101" pitchFamily="2" charset="-122"/>
              <a:cs typeface="Arial" panose="020B0604020202020204" pitchFamily="34" charset="0"/>
            </a:endParaRPr>
          </a:p>
        </p:txBody>
      </p:sp>
      <p:sp>
        <p:nvSpPr>
          <p:cNvPr id="13" name="TextBox 12"/>
          <p:cNvSpPr txBox="1">
            <a:spLocks noChangeArrowheads="1"/>
          </p:cNvSpPr>
          <p:nvPr/>
        </p:nvSpPr>
        <p:spPr bwMode="auto">
          <a:xfrm>
            <a:off x="535966" y="542720"/>
            <a:ext cx="1031205" cy="58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eaLnBrk="1" hangingPunct="1">
              <a:buNone/>
            </a:pPr>
            <a:r>
              <a:rPr lang="zh-CN" altLang="en-US" sz="3208" dirty="0">
                <a:solidFill>
                  <a:srgbClr val="7F7F7F"/>
                </a:solidFill>
                <a:latin typeface="方正粗黑宋简体" pitchFamily="2" charset="-122"/>
                <a:ea typeface="方正粗黑宋简体" pitchFamily="2" charset="-122"/>
              </a:rPr>
              <a:t>目录</a:t>
            </a:r>
          </a:p>
        </p:txBody>
      </p:sp>
      <p:sp>
        <p:nvSpPr>
          <p:cNvPr id="14" name="日期占位符 1"/>
          <p:cNvSpPr>
            <a:spLocks noGrp="1"/>
          </p:cNvSpPr>
          <p:nvPr>
            <p:ph type="dt" sz="half" idx="2"/>
          </p:nvPr>
        </p:nvSpPr>
        <p:spPr>
          <a:xfrm>
            <a:off x="609274"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endParaRPr lang="zh-CN" altLang="en-US"/>
          </a:p>
        </p:txBody>
      </p:sp>
      <p:sp>
        <p:nvSpPr>
          <p:cNvPr id="15" name="页脚占位符 2"/>
          <p:cNvSpPr>
            <a:spLocks noGrp="1"/>
          </p:cNvSpPr>
          <p:nvPr>
            <p:ph type="ftr" sz="quarter" idx="3"/>
          </p:nvPr>
        </p:nvSpPr>
        <p:spPr>
          <a:xfrm>
            <a:off x="4165547" y="6356660"/>
            <a:ext cx="3860909" cy="364466"/>
          </a:xfrm>
          <a:prstGeom prst="rect">
            <a:avLst/>
          </a:prstGeom>
        </p:spPr>
        <p:txBody>
          <a:bodyPr vert="horz" lIns="91440" tIns="45720" rIns="91440" bIns="45720" rtlCol="0" anchor="ctr"/>
          <a:lstStyle>
            <a:lvl1pPr>
              <a:defRPr/>
            </a:lvl1pPr>
          </a:lstStyle>
          <a:p>
            <a:pPr defTabSz="916777">
              <a:defRPr/>
            </a:pPr>
            <a:endParaRPr lang="zh-CN" altLang="en-US">
              <a:latin typeface="+mn-lt"/>
              <a:ea typeface="+mn-ea"/>
            </a:endParaRPr>
          </a:p>
        </p:txBody>
      </p:sp>
      <p:sp>
        <p:nvSpPr>
          <p:cNvPr id="16" name="灯片编号占位符 3"/>
          <p:cNvSpPr>
            <a:spLocks noGrp="1"/>
          </p:cNvSpPr>
          <p:nvPr>
            <p:ph type="sldNum" sz="quarter" idx="4"/>
          </p:nvPr>
        </p:nvSpPr>
        <p:spPr>
          <a:xfrm>
            <a:off x="8738361"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fld id="{A9B106B7-434D-4683-8479-D5F32C872C80}" type="slidenum">
              <a:rPr lang="zh-CN" altLang="en-US" b="0" smtClean="0">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b="0">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4362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p:nvCxnSpPr>
        <p:spPr>
          <a:xfrm>
            <a:off x="-16291" y="1083848"/>
            <a:ext cx="12192000" cy="0"/>
          </a:xfrm>
          <a:prstGeom prst="line">
            <a:avLst/>
          </a:prstGeom>
          <a:ln>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4099" name="图片 8"/>
          <p:cNvPicPr/>
          <p:nvPr userDrawn="1"/>
        </p:nvPicPr>
        <p:blipFill>
          <a:blip r:embed="rId2" cstate="print"/>
          <a:srcRect l="7690" t="13930" r="85335" b="62865"/>
          <a:stretch>
            <a:fillRect/>
          </a:stretch>
        </p:blipFill>
        <p:spPr>
          <a:xfrm>
            <a:off x="0" y="253058"/>
            <a:ext cx="12175709" cy="253056"/>
          </a:xfrm>
          <a:prstGeom prst="rect">
            <a:avLst/>
          </a:prstGeom>
          <a:noFill/>
          <a:ln w="9525">
            <a:noFill/>
          </a:ln>
        </p:spPr>
      </p:pic>
      <p:cxnSp>
        <p:nvCxnSpPr>
          <p:cNvPr id="10" name="直接连接符 9"/>
          <p:cNvCxnSpPr/>
          <p:nvPr/>
        </p:nvCxnSpPr>
        <p:spPr>
          <a:xfrm>
            <a:off x="-16291" y="6533323"/>
            <a:ext cx="5801138" cy="0"/>
          </a:xfrm>
          <a:prstGeom prst="line">
            <a:avLst/>
          </a:prstGeom>
          <a:ln>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407154" y="6533323"/>
            <a:ext cx="5801138" cy="0"/>
          </a:xfrm>
          <a:prstGeom prst="line">
            <a:avLst/>
          </a:prstGeom>
          <a:ln>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5726200" y="6348704"/>
            <a:ext cx="755891" cy="30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eaLnBrk="1" hangingPunct="1">
              <a:buNone/>
            </a:pPr>
            <a:fld id="{9A0DB2DC-4C9A-4742-B13C-FB6460FD3503}" type="slidenum">
              <a:rPr lang="zh-CN" altLang="en-US" sz="1404" dirty="0">
                <a:latin typeface="方正粗黑宋简体" pitchFamily="2" charset="-122"/>
                <a:ea typeface="方正粗黑宋简体" pitchFamily="2" charset="-122"/>
              </a:rPr>
              <a:t>‹#›</a:t>
            </a:fld>
            <a:endParaRPr lang="zh-CN" altLang="en-US" sz="1404" dirty="0">
              <a:latin typeface="方正粗黑宋简体" pitchFamily="2" charset="-122"/>
              <a:ea typeface="方正粗黑宋简体" pitchFamily="2" charset="-122"/>
            </a:endParaRPr>
          </a:p>
        </p:txBody>
      </p:sp>
      <p:sp>
        <p:nvSpPr>
          <p:cNvPr id="2" name="标题 1"/>
          <p:cNvSpPr>
            <a:spLocks noGrp="1"/>
          </p:cNvSpPr>
          <p:nvPr>
            <p:ph type="title"/>
          </p:nvPr>
        </p:nvSpPr>
        <p:spPr>
          <a:xfrm>
            <a:off x="923432" y="619236"/>
            <a:ext cx="8680906" cy="455708"/>
          </a:xfrm>
        </p:spPr>
        <p:txBody>
          <a:bodyPr>
            <a:noAutofit/>
          </a:bodyPr>
          <a:lstStyle>
            <a:lvl1pPr algn="l">
              <a:defRPr sz="2807">
                <a:latin typeface="黑体" panose="02010609060101010101" pitchFamily="49" charset="-122"/>
                <a:ea typeface="黑体" panose="02010609060101010101" pitchFamily="49" charset="-122"/>
              </a:defRPr>
            </a:lvl1pPr>
          </a:lstStyle>
          <a:p>
            <a:r>
              <a:rPr lang="zh-CN" altLang="en-US" noProof="1"/>
              <a:t>单击此处编辑母版标题样式</a:t>
            </a:r>
          </a:p>
        </p:txBody>
      </p:sp>
      <p:sp>
        <p:nvSpPr>
          <p:cNvPr id="18" name="日期占位符 2"/>
          <p:cNvSpPr>
            <a:spLocks noGrp="1"/>
          </p:cNvSpPr>
          <p:nvPr>
            <p:ph type="dt" sz="half" idx="2"/>
          </p:nvPr>
        </p:nvSpPr>
        <p:spPr>
          <a:xfrm>
            <a:off x="609274"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endParaRPr lang="zh-CN" altLang="en-US"/>
          </a:p>
        </p:txBody>
      </p:sp>
      <p:sp>
        <p:nvSpPr>
          <p:cNvPr id="19" name="页脚占位符 3"/>
          <p:cNvSpPr>
            <a:spLocks noGrp="1"/>
          </p:cNvSpPr>
          <p:nvPr>
            <p:ph type="ftr" sz="quarter" idx="3"/>
          </p:nvPr>
        </p:nvSpPr>
        <p:spPr>
          <a:xfrm>
            <a:off x="4165547" y="6356660"/>
            <a:ext cx="3860909" cy="364466"/>
          </a:xfrm>
          <a:prstGeom prst="rect">
            <a:avLst/>
          </a:prstGeom>
        </p:spPr>
        <p:txBody>
          <a:bodyPr vert="horz" lIns="91440" tIns="45720" rIns="91440" bIns="45720" rtlCol="0" anchor="ctr"/>
          <a:lstStyle>
            <a:lvl1pPr>
              <a:defRPr/>
            </a:lvl1pPr>
          </a:lstStyle>
          <a:p>
            <a:pPr defTabSz="916777">
              <a:defRPr/>
            </a:pPr>
            <a:endParaRPr lang="zh-CN" altLang="en-US">
              <a:latin typeface="+mn-lt"/>
              <a:ea typeface="+mn-ea"/>
            </a:endParaRPr>
          </a:p>
        </p:txBody>
      </p:sp>
      <p:sp>
        <p:nvSpPr>
          <p:cNvPr id="20" name="灯片编号占位符 4"/>
          <p:cNvSpPr>
            <a:spLocks noGrp="1"/>
          </p:cNvSpPr>
          <p:nvPr>
            <p:ph type="sldNum" sz="quarter" idx="4"/>
          </p:nvPr>
        </p:nvSpPr>
        <p:spPr>
          <a:xfrm>
            <a:off x="8738361" y="6356660"/>
            <a:ext cx="2844366" cy="364466"/>
          </a:xfrm>
          <a:prstGeom prst="rect">
            <a:avLst/>
          </a:prstGeom>
        </p:spPr>
        <p:txBody>
          <a:bodyPr vert="horz" wrap="square" lIns="91440" tIns="45720" rIns="91440" bIns="45720" numCol="1" anchor="ctr" anchorCtr="0" compatLnSpc="1"/>
          <a:lstStyle>
            <a:lvl1pPr>
              <a:defRPr/>
            </a:lvl1pPr>
          </a:lstStyle>
          <a:p>
            <a:pPr defTabSz="916777" fontAlgn="base">
              <a:spcBef>
                <a:spcPct val="0"/>
              </a:spcBef>
              <a:spcAft>
                <a:spcPct val="0"/>
              </a:spcAft>
              <a:defRPr/>
            </a:pPr>
            <a:fld id="{8D45CCB0-1AA0-4060-B8FF-12396BBA08B7}" type="slidenum">
              <a:rPr lang="zh-CN" altLang="en-US" b="0" smtClean="0">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b="0">
              <a:latin typeface="Calibri" panose="020F0502020204030204" pitchFamily="34" charset="0"/>
              <a:ea typeface="宋体" panose="02010600030101010101" pitchFamily="2" charset="-122"/>
              <a:cs typeface="+mn-cs"/>
            </a:endParaRPr>
          </a:p>
        </p:txBody>
      </p:sp>
      <p:sp>
        <p:nvSpPr>
          <p:cNvPr id="4" name="文本占位符 3"/>
          <p:cNvSpPr>
            <a:spLocks noGrp="1"/>
          </p:cNvSpPr>
          <p:nvPr>
            <p:ph type="body" sz="quarter" idx="10" hasCustomPrompt="1"/>
          </p:nvPr>
        </p:nvSpPr>
        <p:spPr>
          <a:xfrm>
            <a:off x="775440" y="1406932"/>
            <a:ext cx="10935983" cy="4693489"/>
          </a:xfrm>
        </p:spPr>
        <p:txBody>
          <a:bodyPr/>
          <a:lstStyle>
            <a:lvl1pPr>
              <a:lnSpc>
                <a:spcPct val="150000"/>
              </a:lnSpc>
              <a:defRPr sz="2406" b="1">
                <a:latin typeface="+mn-ea"/>
                <a:ea typeface="+mn-ea"/>
              </a:defRPr>
            </a:lvl1pPr>
            <a:lvl2pPr>
              <a:lnSpc>
                <a:spcPct val="150000"/>
              </a:lnSpc>
              <a:defRPr sz="2005" b="1">
                <a:latin typeface="+mn-ea"/>
                <a:ea typeface="+mn-ea"/>
              </a:defRPr>
            </a:lvl2pPr>
            <a:lvl3pPr>
              <a:lnSpc>
                <a:spcPct val="150000"/>
              </a:lnSpc>
              <a:defRPr sz="1805" b="1">
                <a:latin typeface="+mn-ea"/>
                <a:ea typeface="+mn-ea"/>
              </a:defRPr>
            </a:lvl3pPr>
            <a:lvl4pPr>
              <a:lnSpc>
                <a:spcPct val="150000"/>
              </a:lnSpc>
              <a:defRPr sz="1604" b="1">
                <a:latin typeface="+mn-ea"/>
                <a:ea typeface="+mn-ea"/>
              </a:defRPr>
            </a:lvl4pPr>
            <a:lvl5pPr>
              <a:lnSpc>
                <a:spcPct val="150000"/>
              </a:lnSpc>
              <a:defRPr sz="1604" b="1">
                <a:latin typeface="+mn-ea"/>
                <a:ea typeface="+mn-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04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2" y="225036"/>
            <a:ext cx="7851001" cy="488950"/>
          </a:xfrm>
          <a:prstGeom prst="rect">
            <a:avLst/>
          </a:prstGeom>
          <a:noFill/>
          <a:ln>
            <a:noFill/>
          </a:ln>
        </p:spPr>
        <p:txBody>
          <a:bodyPr vert="horz" wrap="square" lIns="91440" tIns="45720" rIns="91440" bIns="45720"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609601" y="1052736"/>
            <a:ext cx="10972800" cy="5439059"/>
          </a:xfrm>
          <a:prstGeom prst="rect">
            <a:avLst/>
          </a:prstGeom>
          <a:noFill/>
          <a:ln>
            <a:noFill/>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lstStyle>
            <a:lvl1pPr eaLnBrk="1" hangingPunct="1">
              <a:defRPr sz="1198">
                <a:solidFill>
                  <a:srgbClr val="898989"/>
                </a:solidFill>
              </a:defRPr>
            </a:lvl1pPr>
          </a:lstStyle>
          <a:p>
            <a:pPr defTabSz="916777" fontAlgn="base">
              <a:spcBef>
                <a:spcPct val="0"/>
              </a:spcBef>
              <a:spcAft>
                <a:spcPct val="0"/>
              </a:spcAft>
              <a:defRPr/>
            </a:pPr>
            <a:endParaRPr lang="zh-CN" altLang="en-US" sz="1203"/>
          </a:p>
        </p:txBody>
      </p:sp>
      <p:sp>
        <p:nvSpPr>
          <p:cNvPr id="5" name="页脚占位符 4"/>
          <p:cNvSpPr>
            <a:spLocks noGrp="1"/>
          </p:cNvSpPr>
          <p:nvPr>
            <p:ph type="ftr" sz="quarter" idx="3"/>
          </p:nvPr>
        </p:nvSpPr>
        <p:spPr>
          <a:xfrm>
            <a:off x="4165601"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198">
                <a:solidFill>
                  <a:prstClr val="black">
                    <a:tint val="75000"/>
                  </a:prstClr>
                </a:solidFill>
                <a:latin typeface="Calibri" panose="020F0502020204030204"/>
                <a:ea typeface="宋体" panose="02010600030101010101" pitchFamily="2" charset="-122"/>
                <a:cs typeface="+mn-cs"/>
              </a:defRPr>
            </a:lvl1pPr>
          </a:lstStyle>
          <a:p>
            <a:pPr defTabSz="916777">
              <a:defRPr/>
            </a:pPr>
            <a:endParaRPr lang="zh-CN" altLang="en-US" sz="1203">
              <a:solidFill>
                <a:schemeClr val="tx1">
                  <a:tint val="75000"/>
                </a:schemeClr>
              </a:solidFill>
              <a:latin typeface="+mn-lt"/>
              <a:ea typeface="+mn-ea"/>
            </a:endParaRPr>
          </a:p>
        </p:txBody>
      </p:sp>
      <p:sp>
        <p:nvSpPr>
          <p:cNvPr id="6" name="灯片编号占位符 5"/>
          <p:cNvSpPr>
            <a:spLocks noGrp="1"/>
          </p:cNvSpPr>
          <p:nvPr>
            <p:ph type="sldNum" sz="quarter" idx="4"/>
          </p:nvPr>
        </p:nvSpPr>
        <p:spPr>
          <a:xfrm>
            <a:off x="8737600" y="6491795"/>
            <a:ext cx="2844800" cy="268139"/>
          </a:xfrm>
          <a:prstGeom prst="rect">
            <a:avLst/>
          </a:prstGeom>
        </p:spPr>
        <p:txBody>
          <a:bodyPr vert="horz" wrap="square" lIns="91440" tIns="45720" rIns="91440" bIns="45720" numCol="1" anchor="ctr" anchorCtr="0" compatLnSpc="1"/>
          <a:lstStyle>
            <a:lvl1pPr algn="r" eaLnBrk="1" hangingPunct="1">
              <a:defRPr sz="1399" b="1">
                <a:solidFill>
                  <a:schemeClr val="tx1"/>
                </a:solidFill>
                <a:latin typeface="Times New Roman" panose="02020603050405020304" charset="0"/>
                <a:ea typeface="微软雅黑" panose="020B0503020204020204" charset="-122"/>
                <a:cs typeface="Times New Roman" panose="02020603050405020304" charset="0"/>
              </a:defRPr>
            </a:lvl1pPr>
          </a:lstStyle>
          <a:p>
            <a:pPr defTabSz="916777" fontAlgn="base">
              <a:spcBef>
                <a:spcPct val="0"/>
              </a:spcBef>
              <a:spcAft>
                <a:spcPct val="0"/>
              </a:spcAft>
              <a:defRPr/>
            </a:pPr>
            <a:fld id="{0700B7B6-B0DC-4838-AEE2-75201ED2A380}" type="slidenum">
              <a:rPr lang="zh-CN" altLang="en-US" sz="1203" b="0" smtClean="0">
                <a:solidFill>
                  <a:srgbClr val="898989"/>
                </a:solidFill>
                <a:latin typeface="Calibri" panose="020F0502020204030204" pitchFamily="34" charset="0"/>
                <a:ea typeface="宋体" panose="02010600030101010101" pitchFamily="2" charset="-122"/>
                <a:cs typeface="+mn-cs"/>
              </a:rPr>
              <a:pPr defTabSz="916777" fontAlgn="base">
                <a:spcBef>
                  <a:spcPct val="0"/>
                </a:spcBef>
                <a:spcAft>
                  <a:spcPct val="0"/>
                </a:spcAft>
                <a:defRPr/>
              </a:pPr>
              <a:t>‹#›</a:t>
            </a:fld>
            <a:endParaRPr lang="zh-CN" altLang="en-US" sz="1203" b="0">
              <a:solidFill>
                <a:srgbClr val="898989"/>
              </a:solidFill>
              <a:latin typeface="Calibri" panose="020F0502020204030204" pitchFamily="34" charset="0"/>
              <a:ea typeface="宋体" panose="02010600030101010101" pitchFamily="2" charset="-122"/>
              <a:cs typeface="+mn-cs"/>
            </a:endParaRPr>
          </a:p>
        </p:txBody>
      </p:sp>
      <p:cxnSp>
        <p:nvCxnSpPr>
          <p:cNvPr id="3" name="直接连接符 2"/>
          <p:cNvCxnSpPr/>
          <p:nvPr/>
        </p:nvCxnSpPr>
        <p:spPr>
          <a:xfrm>
            <a:off x="0" y="867848"/>
            <a:ext cx="11046887" cy="0"/>
          </a:xfrm>
          <a:prstGeom prst="line">
            <a:avLst/>
          </a:prstGeom>
          <a:ln w="57150">
            <a:solidFill>
              <a:srgbClr val="A801C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 y="795840"/>
            <a:ext cx="10825205" cy="0"/>
          </a:xfrm>
          <a:prstGeom prst="line">
            <a:avLst/>
          </a:prstGeom>
          <a:ln w="28575">
            <a:solidFill>
              <a:srgbClr val="A4A4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88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9" r:id="rId7"/>
    <p:sldLayoutId id="2147483670" r:id="rId8"/>
    <p:sldLayoutId id="2147483671" r:id="rId9"/>
    <p:sldLayoutId id="2147483672" r:id="rId10"/>
    <p:sldLayoutId id="2147483678" r:id="rId11"/>
  </p:sldLayoutIdLst>
  <p:hf sldNum="0" hdr="0" ftr="0" dt="0"/>
  <p:txStyles>
    <p:titleStyle>
      <a:lvl1pPr algn="l" rtl="0" eaLnBrk="1" fontAlgn="base" hangingPunct="1">
        <a:spcBef>
          <a:spcPct val="0"/>
        </a:spcBef>
        <a:spcAft>
          <a:spcPct val="0"/>
        </a:spcAft>
        <a:defRPr lang="zh-CN" altLang="en-US" sz="3198" b="1" kern="1200">
          <a:solidFill>
            <a:srgbClr val="660066"/>
          </a:solidFill>
          <a:latin typeface="微软雅黑" panose="020B0503020204020204" charset="-122"/>
          <a:ea typeface="微软雅黑" panose="020B0503020204020204" charset="-122"/>
          <a:cs typeface="微软雅黑" panose="020B0503020204020204" charset="-122"/>
        </a:defRPr>
      </a:lvl1pPr>
      <a:lvl2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2pPr>
      <a:lvl3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3pPr>
      <a:lvl4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4pPr>
      <a:lvl5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5pPr>
      <a:lvl6pPr marL="457115"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6pPr>
      <a:lvl7pPr marL="914231"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7pPr>
      <a:lvl8pPr marL="1371983"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8pPr>
      <a:lvl9pPr marL="1829098"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9pPr>
    </p:titleStyle>
    <p:bodyStyle>
      <a:lvl1pPr marL="343155" indent="-343155" algn="l" rtl="0" eaLnBrk="1" fontAlgn="base" hangingPunct="1">
        <a:lnSpc>
          <a:spcPct val="150000"/>
        </a:lnSpc>
        <a:spcBef>
          <a:spcPct val="20000"/>
        </a:spcBef>
        <a:spcAft>
          <a:spcPct val="0"/>
        </a:spcAft>
        <a:buFont typeface="Wingdings" panose="05000000000000000000" pitchFamily="2" charset="2"/>
        <a:buChar char="l"/>
        <a:defRPr kumimoji="1" sz="2000" b="1"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72" indent="-285856" algn="l" rtl="0" eaLnBrk="1" fontAlgn="base" hangingPunct="1">
        <a:lnSpc>
          <a:spcPct val="150000"/>
        </a:lnSpc>
        <a:spcBef>
          <a:spcPct val="20000"/>
        </a:spcBef>
        <a:spcAft>
          <a:spcPct val="0"/>
        </a:spcAft>
        <a:buFont typeface="Wingdings" panose="05000000000000000000" pitchFamily="2" charset="2"/>
        <a:buChar char="p"/>
        <a:defRPr kumimoji="1" sz="1800" b="1" kern="1200">
          <a:solidFill>
            <a:schemeClr val="accent5">
              <a:lumMod val="50000"/>
            </a:schemeClr>
          </a:solidFill>
          <a:latin typeface="宋体" panose="02010600030101010101" pitchFamily="2" charset="-122"/>
          <a:ea typeface="宋体" panose="02010600030101010101" pitchFamily="2" charset="-122"/>
          <a:cs typeface="+mn-cs"/>
        </a:defRPr>
      </a:lvl2pPr>
      <a:lvl3pPr marL="1143425" indent="-228558" algn="l" rtl="0" eaLnBrk="1" fontAlgn="base" hangingPunct="1">
        <a:lnSpc>
          <a:spcPct val="150000"/>
        </a:lnSpc>
        <a:spcBef>
          <a:spcPct val="20000"/>
        </a:spcBef>
        <a:spcAft>
          <a:spcPct val="0"/>
        </a:spcAft>
        <a:buFont typeface="Wingdings" panose="05000000000000000000" pitchFamily="2" charset="2"/>
        <a:buChar char="u"/>
        <a:defRPr kumimoji="1" sz="1599" b="1" kern="1200">
          <a:solidFill>
            <a:schemeClr val="tx1"/>
          </a:solidFill>
          <a:latin typeface="宋体" panose="02010600030101010101" pitchFamily="2" charset="-122"/>
          <a:ea typeface="宋体" panose="02010600030101010101" pitchFamily="2" charset="-122"/>
          <a:cs typeface="+mn-cs"/>
        </a:defRPr>
      </a:lvl3pPr>
      <a:lvl4pPr marL="1600541" indent="-228558" algn="l" rtl="0" eaLnBrk="1" fontAlgn="base" hangingPunct="1">
        <a:lnSpc>
          <a:spcPct val="150000"/>
        </a:lnSpc>
        <a:spcBef>
          <a:spcPct val="20000"/>
        </a:spcBef>
        <a:spcAft>
          <a:spcPct val="0"/>
        </a:spcAft>
        <a:buFont typeface="Arial" panose="020B0604020202020204" pitchFamily="34" charset="0"/>
        <a:buChar char="–"/>
        <a:defRPr kumimoji="1" sz="1399" b="1" kern="1200">
          <a:solidFill>
            <a:schemeClr val="tx1"/>
          </a:solidFill>
          <a:latin typeface="宋体" panose="02010600030101010101" pitchFamily="2" charset="-122"/>
          <a:ea typeface="宋体" panose="02010600030101010101" pitchFamily="2" charset="-122"/>
          <a:cs typeface="+mn-cs"/>
        </a:defRPr>
      </a:lvl4pPr>
      <a:lvl5pPr marL="2057656" indent="-228558" algn="l" rtl="0" eaLnBrk="1" fontAlgn="base" hangingPunct="1">
        <a:lnSpc>
          <a:spcPct val="150000"/>
        </a:lnSpc>
        <a:spcBef>
          <a:spcPct val="20000"/>
        </a:spcBef>
        <a:spcAft>
          <a:spcPct val="0"/>
        </a:spcAft>
        <a:buFont typeface="Arial" panose="020B0604020202020204" pitchFamily="34" charset="0"/>
        <a:buChar char="»"/>
        <a:defRPr kumimoji="1" sz="1399" b="1" kern="1200">
          <a:solidFill>
            <a:schemeClr val="tx1"/>
          </a:solidFill>
          <a:latin typeface="宋体" panose="02010600030101010101" pitchFamily="2" charset="-122"/>
          <a:ea typeface="宋体" panose="02010600030101010101" pitchFamily="2" charset="-122"/>
          <a:cs typeface="+mn-cs"/>
        </a:defRPr>
      </a:lvl5pPr>
      <a:lvl6pPr marL="2514771"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87"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9"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754"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231" rtl="0" eaLnBrk="1" latinLnBrk="0" hangingPunct="1">
        <a:defRPr sz="1800" kern="1200">
          <a:solidFill>
            <a:schemeClr val="tx1"/>
          </a:solidFill>
          <a:latin typeface="+mn-lt"/>
          <a:ea typeface="+mn-ea"/>
          <a:cs typeface="+mn-cs"/>
        </a:defRPr>
      </a:lvl1pPr>
      <a:lvl2pPr marL="457115" algn="l" defTabSz="914231" rtl="0" eaLnBrk="1" latinLnBrk="0" hangingPunct="1">
        <a:defRPr sz="1800" kern="1200">
          <a:solidFill>
            <a:schemeClr val="tx1"/>
          </a:solidFill>
          <a:latin typeface="+mn-lt"/>
          <a:ea typeface="+mn-ea"/>
          <a:cs typeface="+mn-cs"/>
        </a:defRPr>
      </a:lvl2pPr>
      <a:lvl3pPr marL="914231" algn="l" defTabSz="914231" rtl="0" eaLnBrk="1" latinLnBrk="0" hangingPunct="1">
        <a:defRPr sz="1800" kern="1200">
          <a:solidFill>
            <a:schemeClr val="tx1"/>
          </a:solidFill>
          <a:latin typeface="+mn-lt"/>
          <a:ea typeface="+mn-ea"/>
          <a:cs typeface="+mn-cs"/>
        </a:defRPr>
      </a:lvl3pPr>
      <a:lvl4pPr marL="1371983" algn="l" defTabSz="914231" rtl="0" eaLnBrk="1" latinLnBrk="0" hangingPunct="1">
        <a:defRPr sz="1800" kern="1200">
          <a:solidFill>
            <a:schemeClr val="tx1"/>
          </a:solidFill>
          <a:latin typeface="+mn-lt"/>
          <a:ea typeface="+mn-ea"/>
          <a:cs typeface="+mn-cs"/>
        </a:defRPr>
      </a:lvl4pPr>
      <a:lvl5pPr marL="1829098" algn="l" defTabSz="914231" rtl="0" eaLnBrk="1" latinLnBrk="0" hangingPunct="1">
        <a:defRPr sz="1800" kern="1200">
          <a:solidFill>
            <a:schemeClr val="tx1"/>
          </a:solidFill>
          <a:latin typeface="+mn-lt"/>
          <a:ea typeface="+mn-ea"/>
          <a:cs typeface="+mn-cs"/>
        </a:defRPr>
      </a:lvl5pPr>
      <a:lvl6pPr marL="2286214" algn="l" defTabSz="914231" rtl="0" eaLnBrk="1" latinLnBrk="0" hangingPunct="1">
        <a:defRPr sz="1800" kern="1200">
          <a:solidFill>
            <a:schemeClr val="tx1"/>
          </a:solidFill>
          <a:latin typeface="+mn-lt"/>
          <a:ea typeface="+mn-ea"/>
          <a:cs typeface="+mn-cs"/>
        </a:defRPr>
      </a:lvl6pPr>
      <a:lvl7pPr marL="2743329" algn="l" defTabSz="914231" rtl="0" eaLnBrk="1" latinLnBrk="0" hangingPunct="1">
        <a:defRPr sz="1800" kern="1200">
          <a:solidFill>
            <a:schemeClr val="tx1"/>
          </a:solidFill>
          <a:latin typeface="+mn-lt"/>
          <a:ea typeface="+mn-ea"/>
          <a:cs typeface="+mn-cs"/>
        </a:defRPr>
      </a:lvl7pPr>
      <a:lvl8pPr marL="3200445" algn="l" defTabSz="914231" rtl="0" eaLnBrk="1" latinLnBrk="0" hangingPunct="1">
        <a:defRPr sz="1800" kern="1200">
          <a:solidFill>
            <a:schemeClr val="tx1"/>
          </a:solidFill>
          <a:latin typeface="+mn-lt"/>
          <a:ea typeface="+mn-ea"/>
          <a:cs typeface="+mn-cs"/>
        </a:defRPr>
      </a:lvl8pPr>
      <a:lvl9pPr marL="3658197" algn="l" defTabSz="9142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C67734-E2C5-469E-BBF8-2DF0B26CD90E}"/>
              </a:ext>
            </a:extLst>
          </p:cNvPr>
          <p:cNvSpPr>
            <a:spLocks noGrp="1"/>
          </p:cNvSpPr>
          <p:nvPr>
            <p:ph type="ctrTitle"/>
          </p:nvPr>
        </p:nvSpPr>
        <p:spPr>
          <a:xfrm>
            <a:off x="825191" y="2657312"/>
            <a:ext cx="10995101" cy="1470025"/>
          </a:xfrm>
        </p:spPr>
        <p:txBody>
          <a:bodyPr/>
          <a:lstStyle/>
          <a:p>
            <a:r>
              <a:rPr lang="en-US" altLang="zh-CN" dirty="0">
                <a:latin typeface="微软雅黑" panose="020B0503020204020204" pitchFamily="34" charset="-122"/>
                <a:ea typeface="微软雅黑" panose="020B0503020204020204" pitchFamily="34" charset="-122"/>
              </a:rPr>
              <a:t>Evaluation of The GO Programming Language</a:t>
            </a:r>
            <a:endParaRPr lang="zh-CN" altLang="en-US" dirty="0">
              <a:latin typeface="微软雅黑" panose="020B0503020204020204" pitchFamily="34" charset="-122"/>
              <a:ea typeface="微软雅黑" panose="020B0503020204020204" pitchFamily="34" charset="-122"/>
            </a:endParaRPr>
          </a:p>
        </p:txBody>
      </p:sp>
      <p:sp>
        <p:nvSpPr>
          <p:cNvPr id="6" name="副标题 5">
            <a:extLst>
              <a:ext uri="{FF2B5EF4-FFF2-40B4-BE49-F238E27FC236}">
                <a16:creationId xmlns:a16="http://schemas.microsoft.com/office/drawing/2014/main" id="{E82779FF-A524-4606-B28E-1A3202BB69A9}"/>
              </a:ext>
            </a:extLst>
          </p:cNvPr>
          <p:cNvSpPr>
            <a:spLocks noGrp="1"/>
          </p:cNvSpPr>
          <p:nvPr>
            <p:ph type="subTitle" idx="1"/>
          </p:nvPr>
        </p:nvSpPr>
        <p:spPr>
          <a:xfrm>
            <a:off x="2502373" y="4883160"/>
            <a:ext cx="7187253" cy="1296144"/>
          </a:xfrm>
        </p:spPr>
        <p:txBody>
          <a:bodyPr/>
          <a:lstStyle/>
          <a:p>
            <a:pPr algn="ctr"/>
            <a:r>
              <a:rPr lang="en-US" altLang="zh-CN" sz="2400" dirty="0"/>
              <a:t>Group</a:t>
            </a:r>
            <a:r>
              <a:rPr lang="zh-CN" altLang="en-US" sz="2400" dirty="0"/>
              <a:t>：</a:t>
            </a:r>
            <a:r>
              <a:rPr lang="en-US" altLang="zh-CN" sz="2400" dirty="0"/>
              <a:t>12</a:t>
            </a:r>
          </a:p>
          <a:p>
            <a:pPr algn="ctr"/>
            <a:r>
              <a:rPr lang="en-US" altLang="zh-CN" sz="2400" dirty="0"/>
              <a:t>Jingzhou</a:t>
            </a:r>
            <a:r>
              <a:rPr lang="zh-CN" altLang="en-US" sz="2400" dirty="0"/>
              <a:t> </a:t>
            </a:r>
            <a:r>
              <a:rPr lang="en-US" altLang="zh-CN" sz="2400" dirty="0"/>
              <a:t>Shen,</a:t>
            </a:r>
            <a:r>
              <a:rPr lang="zh-CN" altLang="en-US" sz="2400" dirty="0"/>
              <a:t> </a:t>
            </a:r>
            <a:r>
              <a:rPr lang="en-US" altLang="zh-CN" sz="2400" dirty="0"/>
              <a:t>Jie</a:t>
            </a:r>
            <a:r>
              <a:rPr lang="zh-CN" altLang="en-US" sz="2400" dirty="0"/>
              <a:t> </a:t>
            </a:r>
            <a:r>
              <a:rPr lang="en-US" altLang="zh-CN" sz="2400" dirty="0"/>
              <a:t>Zhu, Shudong Lai</a:t>
            </a:r>
            <a:endParaRPr lang="zh-CN" altLang="en-US" sz="2400" dirty="0"/>
          </a:p>
        </p:txBody>
      </p:sp>
      <p:pic>
        <p:nvPicPr>
          <p:cNvPr id="2050" name="Picture 2">
            <a:extLst>
              <a:ext uri="{FF2B5EF4-FFF2-40B4-BE49-F238E27FC236}">
                <a16:creationId xmlns:a16="http://schemas.microsoft.com/office/drawing/2014/main" id="{C545D81A-29A4-482C-97A7-00E26BDE03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40351" cy="226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996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FFF6A-44D2-460D-8F1B-52C2CAC4EBD4}"/>
              </a:ext>
            </a:extLst>
          </p:cNvPr>
          <p:cNvSpPr>
            <a:spLocks noGrp="1"/>
          </p:cNvSpPr>
          <p:nvPr>
            <p:ph type="title"/>
          </p:nvPr>
        </p:nvSpPr>
        <p:spPr/>
        <p:txBody>
          <a:bodyPr/>
          <a:lstStyle/>
          <a:p>
            <a:r>
              <a:rPr lang="en-US" altLang="zh-CN" dirty="0"/>
              <a:t>Structured Procedural Paradigm</a:t>
            </a:r>
            <a:endParaRPr lang="zh-CN" altLang="en-US" dirty="0"/>
          </a:p>
        </p:txBody>
      </p:sp>
      <p:sp>
        <p:nvSpPr>
          <p:cNvPr id="3" name="内容占位符 2">
            <a:extLst>
              <a:ext uri="{FF2B5EF4-FFF2-40B4-BE49-F238E27FC236}">
                <a16:creationId xmlns:a16="http://schemas.microsoft.com/office/drawing/2014/main" id="{13CEC9FC-EA53-4C54-8254-EC8AFC3FC0E1}"/>
              </a:ext>
            </a:extLst>
          </p:cNvPr>
          <p:cNvSpPr>
            <a:spLocks noGrp="1"/>
          </p:cNvSpPr>
          <p:nvPr>
            <p:ph idx="1"/>
          </p:nvPr>
        </p:nvSpPr>
        <p:spPr>
          <a:xfrm>
            <a:off x="457200" y="1595766"/>
            <a:ext cx="10717481" cy="4341896"/>
          </a:xfrm>
        </p:spPr>
        <p:txBody>
          <a:bodyPr/>
          <a:lstStyle/>
          <a:p>
            <a:pPr>
              <a:buFont typeface="Wingdings" panose="05000000000000000000" pitchFamily="2" charset="2"/>
              <a:buChar char="n"/>
            </a:pPr>
            <a:r>
              <a:rPr lang="en-US" altLang="zh-CN" sz="2400" b="1" dirty="0">
                <a:solidFill>
                  <a:schemeClr val="tx1"/>
                </a:solidFill>
              </a:rPr>
              <a:t>Modules</a:t>
            </a:r>
          </a:p>
          <a:p>
            <a:pPr>
              <a:buFont typeface="Wingdings" panose="05000000000000000000" pitchFamily="2" charset="2"/>
              <a:buChar char="n"/>
            </a:pPr>
            <a:endParaRPr lang="en-US" altLang="zh-CN" b="1" dirty="0">
              <a:solidFill>
                <a:schemeClr val="tx1"/>
              </a:solidFill>
            </a:endParaRPr>
          </a:p>
          <a:p>
            <a:pPr marL="399817" lvl="1" indent="0">
              <a:buNone/>
            </a:pPr>
            <a:r>
              <a:rPr lang="en-US" altLang="zh-CN" sz="2000" dirty="0">
                <a:solidFill>
                  <a:schemeClr val="tx1"/>
                </a:solidFill>
              </a:rPr>
              <a:t>A module is a collection of Go packages stored in a file tree with a go.mod file at its root. The go.mod file defines the module’s module path, which is also the import path used for the root directory, and its dependency requirements, which are the other modules needed for a successful build. Each dependency requirement is written as a module path and a specific semantic version.</a:t>
            </a:r>
          </a:p>
          <a:p>
            <a:endParaRPr lang="zh-CN" altLang="en-US" dirty="0">
              <a:solidFill>
                <a:schemeClr val="tx1"/>
              </a:solidFill>
            </a:endParaRPr>
          </a:p>
        </p:txBody>
      </p:sp>
    </p:spTree>
    <p:extLst>
      <p:ext uri="{BB962C8B-B14F-4D97-AF65-F5344CB8AC3E}">
        <p14:creationId xmlns:p14="http://schemas.microsoft.com/office/powerpoint/2010/main" val="373723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Structured Procedural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432475" y="1251382"/>
            <a:ext cx="10565080" cy="5173169"/>
          </a:xfrm>
        </p:spPr>
        <p:txBody>
          <a:bodyPr/>
          <a:lstStyle/>
          <a:p>
            <a:pPr marL="0" indent="0">
              <a:buNone/>
            </a:pPr>
            <a:r>
              <a:rPr lang="en-US" altLang="zh-CN" dirty="0">
                <a:solidFill>
                  <a:schemeClr val="tx1"/>
                </a:solidFill>
              </a:rPr>
              <a:t>This post walks through a sequence of common operations that arise when developing Go code with modules:</a:t>
            </a:r>
          </a:p>
          <a:p>
            <a:pPr marL="0" indent="0">
              <a:buNone/>
            </a:pPr>
            <a:endParaRPr lang="en-US" altLang="zh-CN" dirty="0">
              <a:solidFill>
                <a:schemeClr val="tx1"/>
              </a:solidFill>
            </a:endParaRPr>
          </a:p>
          <a:p>
            <a:pPr>
              <a:buFont typeface="Wingdings" panose="05000000000000000000" pitchFamily="2" charset="2"/>
              <a:buChar char="n"/>
            </a:pPr>
            <a:r>
              <a:rPr lang="en-US" altLang="zh-CN" dirty="0">
                <a:solidFill>
                  <a:schemeClr val="tx1"/>
                </a:solidFill>
              </a:rPr>
              <a:t>Creating a new module.</a:t>
            </a:r>
          </a:p>
          <a:p>
            <a:pPr>
              <a:buFont typeface="Wingdings" panose="05000000000000000000" pitchFamily="2" charset="2"/>
              <a:buChar char="n"/>
            </a:pPr>
            <a:r>
              <a:rPr lang="en-US" altLang="zh-CN" dirty="0">
                <a:solidFill>
                  <a:schemeClr val="tx1"/>
                </a:solidFill>
              </a:rPr>
              <a:t>Adding a dependency.</a:t>
            </a:r>
          </a:p>
          <a:p>
            <a:pPr>
              <a:buFont typeface="Wingdings" panose="05000000000000000000" pitchFamily="2" charset="2"/>
              <a:buChar char="n"/>
            </a:pPr>
            <a:r>
              <a:rPr lang="en-US" altLang="zh-CN" dirty="0">
                <a:solidFill>
                  <a:schemeClr val="tx1"/>
                </a:solidFill>
              </a:rPr>
              <a:t>Upgrading dependencies.</a:t>
            </a:r>
          </a:p>
          <a:p>
            <a:pPr>
              <a:buFont typeface="Wingdings" panose="05000000000000000000" pitchFamily="2" charset="2"/>
              <a:buChar char="n"/>
            </a:pPr>
            <a:r>
              <a:rPr lang="en-US" altLang="zh-CN" dirty="0">
                <a:solidFill>
                  <a:schemeClr val="tx1"/>
                </a:solidFill>
              </a:rPr>
              <a:t>Adding a dependency on a new major version.</a:t>
            </a:r>
          </a:p>
          <a:p>
            <a:pPr>
              <a:buFont typeface="Wingdings" panose="05000000000000000000" pitchFamily="2" charset="2"/>
              <a:buChar char="n"/>
            </a:pPr>
            <a:r>
              <a:rPr lang="en-US" altLang="zh-CN" dirty="0">
                <a:solidFill>
                  <a:schemeClr val="tx1"/>
                </a:solidFill>
              </a:rPr>
              <a:t>Upgrading a dependency to a new major version.</a:t>
            </a:r>
          </a:p>
          <a:p>
            <a:pPr>
              <a:buFont typeface="Wingdings" panose="05000000000000000000" pitchFamily="2" charset="2"/>
              <a:buChar char="n"/>
            </a:pPr>
            <a:r>
              <a:rPr lang="en-US" altLang="zh-CN" dirty="0">
                <a:solidFill>
                  <a:schemeClr val="tx1"/>
                </a:solidFill>
              </a:rPr>
              <a:t>Removing unused dependencies.</a:t>
            </a:r>
          </a:p>
          <a:p>
            <a:endParaRPr lang="zh-CN" altLang="en-US" dirty="0"/>
          </a:p>
        </p:txBody>
      </p:sp>
    </p:spTree>
    <p:extLst>
      <p:ext uri="{BB962C8B-B14F-4D97-AF65-F5344CB8AC3E}">
        <p14:creationId xmlns:p14="http://schemas.microsoft.com/office/powerpoint/2010/main" val="421107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Structured Procedural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301992" y="1084832"/>
            <a:ext cx="10972800" cy="5549174"/>
          </a:xfrm>
        </p:spPr>
        <p:txBody>
          <a:bodyPr/>
          <a:lstStyle/>
          <a:p>
            <a:pPr>
              <a:buFont typeface="Wingdings" panose="05000000000000000000" pitchFamily="2" charset="2"/>
              <a:buChar char="n"/>
            </a:pPr>
            <a:r>
              <a:rPr lang="en-US" altLang="zh-CN" sz="24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Functions</a:t>
            </a:r>
          </a:p>
          <a:p>
            <a:pPr marL="0" indent="0">
              <a:buNone/>
            </a:pPr>
            <a:endParaRPr lang="en-US" altLang="zh-CN" sz="24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99817" lvl="1" indent="0">
              <a:buNone/>
            </a:pPr>
            <a:r>
              <a:rPr lang="en-US" altLang="zh-CN" sz="2000" b="0" i="0" dirty="0">
                <a:solidFill>
                  <a:srgbClr val="000000"/>
                </a:solidFill>
                <a:effectLst/>
                <a:latin typeface="微软雅黑" panose="020B0503020204020204" pitchFamily="34" charset="-122"/>
                <a:ea typeface="微软雅黑" panose="020B0503020204020204" pitchFamily="34" charset="-122"/>
              </a:rPr>
              <a:t>A function is a group of statements that together perform a task. </a:t>
            </a:r>
          </a:p>
          <a:p>
            <a:pPr marL="399817" lvl="1" indent="0">
              <a:buNone/>
            </a:pPr>
            <a:r>
              <a:rPr lang="en-US" altLang="zh-CN" sz="2000" b="0" i="0" dirty="0">
                <a:solidFill>
                  <a:srgbClr val="000000"/>
                </a:solidFill>
                <a:effectLst/>
                <a:latin typeface="微软雅黑" panose="020B0503020204020204" pitchFamily="34" charset="-122"/>
                <a:ea typeface="微软雅黑" panose="020B0503020204020204" pitchFamily="34" charset="-122"/>
              </a:rPr>
              <a:t>The general form of a function definition in Go programming language is as follows:</a:t>
            </a:r>
          </a:p>
          <a:p>
            <a:pPr marL="0" indent="0">
              <a:buNone/>
            </a:pPr>
            <a:endParaRPr lang="en-US" altLang="zh-CN" sz="2400" b="0" i="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714501" lvl="4" indent="0">
              <a:buNone/>
            </a:pPr>
            <a:r>
              <a:rPr lang="en-US" altLang="zh-CN" sz="20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func</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function_name( [parameter list] ) [return_types] {</a:t>
            </a:r>
          </a:p>
          <a:p>
            <a:pPr marL="1714501" lvl="4" indent="0">
              <a:buNone/>
            </a:pP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body of the function</a:t>
            </a:r>
          </a:p>
          <a:p>
            <a:pPr marL="1714501" lvl="4" indent="0">
              <a:buNone/>
            </a:pP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a:p>
            <a:endParaRPr lang="en-US" altLang="zh-CN" sz="24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159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Structured Procedural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lgn="just">
              <a:buFont typeface="Wingdings" panose="05000000000000000000" pitchFamily="2" charset="2"/>
              <a:buChar char="n"/>
            </a:pPr>
            <a:r>
              <a:rPr lang="en-US" altLang="zh-CN" sz="1800" b="0" i="0" dirty="0">
                <a:solidFill>
                  <a:srgbClr val="000000"/>
                </a:solidFill>
                <a:effectLst/>
                <a:latin typeface="微软雅黑" panose="020B0503020204020204" pitchFamily="34" charset="-122"/>
                <a:ea typeface="微软雅黑" panose="020B0503020204020204" pitchFamily="34" charset="-122"/>
              </a:rPr>
              <a:t>A function definition in Go programming language consists of a </a:t>
            </a:r>
            <a:r>
              <a:rPr lang="en-US" altLang="zh-CN" sz="1800" b="0" i="1" dirty="0">
                <a:solidFill>
                  <a:srgbClr val="000000"/>
                </a:solidFill>
                <a:effectLst/>
                <a:latin typeface="微软雅黑" panose="020B0503020204020204" pitchFamily="34" charset="-122"/>
                <a:ea typeface="微软雅黑" panose="020B0503020204020204" pitchFamily="34" charset="-122"/>
              </a:rPr>
              <a:t>function header</a:t>
            </a:r>
            <a:r>
              <a:rPr lang="en-US" altLang="zh-CN" sz="1800" b="0" i="0" dirty="0">
                <a:solidFill>
                  <a:srgbClr val="000000"/>
                </a:solidFill>
                <a:effectLst/>
                <a:latin typeface="微软雅黑" panose="020B0503020204020204" pitchFamily="34" charset="-122"/>
                <a:ea typeface="微软雅黑" panose="020B0503020204020204" pitchFamily="34" charset="-122"/>
              </a:rPr>
              <a:t> and a </a:t>
            </a:r>
            <a:r>
              <a:rPr lang="en-US" altLang="zh-CN" sz="1800" b="0" i="1" dirty="0">
                <a:solidFill>
                  <a:srgbClr val="000000"/>
                </a:solidFill>
                <a:effectLst/>
                <a:latin typeface="微软雅黑" panose="020B0503020204020204" pitchFamily="34" charset="-122"/>
                <a:ea typeface="微软雅黑" panose="020B0503020204020204" pitchFamily="34" charset="-122"/>
              </a:rPr>
              <a:t>function body</a:t>
            </a:r>
            <a:r>
              <a:rPr lang="en-US" altLang="zh-CN" sz="1800" b="0" i="0" dirty="0">
                <a:solidFill>
                  <a:srgbClr val="000000"/>
                </a:solidFill>
                <a:effectLst/>
                <a:latin typeface="微软雅黑" panose="020B0503020204020204" pitchFamily="34" charset="-122"/>
                <a:ea typeface="微软雅黑" panose="020B0503020204020204" pitchFamily="34" charset="-122"/>
              </a:rPr>
              <a:t>. Here are all the parts of a function −</a:t>
            </a:r>
          </a:p>
          <a:p>
            <a:pPr marL="0" indent="0" algn="just">
              <a:buNone/>
            </a:pPr>
            <a:r>
              <a:rPr lang="en-US" altLang="zh-CN" sz="1800" b="1" i="0" dirty="0" err="1">
                <a:solidFill>
                  <a:srgbClr val="000000"/>
                </a:solidFill>
                <a:effectLst/>
                <a:latin typeface="微软雅黑" panose="020B0503020204020204" pitchFamily="34" charset="-122"/>
                <a:ea typeface="微软雅黑" panose="020B0503020204020204" pitchFamily="34" charset="-122"/>
              </a:rPr>
              <a:t>Func</a:t>
            </a:r>
            <a:r>
              <a:rPr lang="en-US" altLang="zh-CN" sz="1800" b="0" i="0" dirty="0">
                <a:solidFill>
                  <a:srgbClr val="000000"/>
                </a:solidFill>
                <a:effectLst/>
                <a:latin typeface="微软雅黑" panose="020B0503020204020204" pitchFamily="34" charset="-122"/>
                <a:ea typeface="微软雅黑" panose="020B0503020204020204" pitchFamily="34" charset="-122"/>
              </a:rPr>
              <a:t> − It starts the declaration of a function.</a:t>
            </a:r>
          </a:p>
          <a:p>
            <a:pPr marL="0" indent="0" algn="just">
              <a:buNone/>
            </a:pPr>
            <a:r>
              <a:rPr lang="en-US" altLang="zh-CN" sz="1800" b="1" i="0" dirty="0">
                <a:solidFill>
                  <a:srgbClr val="000000"/>
                </a:solidFill>
                <a:effectLst/>
                <a:latin typeface="微软雅黑" panose="020B0503020204020204" pitchFamily="34" charset="-122"/>
                <a:ea typeface="微软雅黑" panose="020B0503020204020204" pitchFamily="34" charset="-122"/>
              </a:rPr>
              <a:t>Function Name</a:t>
            </a:r>
            <a:r>
              <a:rPr lang="en-US" altLang="zh-CN" sz="1800" b="0" i="0" dirty="0">
                <a:solidFill>
                  <a:srgbClr val="000000"/>
                </a:solidFill>
                <a:effectLst/>
                <a:latin typeface="微软雅黑" panose="020B0503020204020204" pitchFamily="34" charset="-122"/>
                <a:ea typeface="微软雅黑" panose="020B0503020204020204" pitchFamily="34" charset="-122"/>
              </a:rPr>
              <a:t> − It is the actual name of the function. The function name and the parameter list together constitute the function signature.</a:t>
            </a:r>
          </a:p>
          <a:p>
            <a:pPr marL="0" indent="0" algn="just">
              <a:buNone/>
            </a:pPr>
            <a:r>
              <a:rPr lang="en-US" altLang="zh-CN" sz="1800" b="1" i="0" dirty="0">
                <a:solidFill>
                  <a:srgbClr val="000000"/>
                </a:solidFill>
                <a:effectLst/>
                <a:latin typeface="微软雅黑" panose="020B0503020204020204" pitchFamily="34" charset="-122"/>
                <a:ea typeface="微软雅黑" panose="020B0503020204020204" pitchFamily="34" charset="-122"/>
              </a:rPr>
              <a:t>Parameters</a:t>
            </a:r>
            <a:r>
              <a:rPr lang="en-US" altLang="zh-CN" sz="1800" b="0" i="0" dirty="0">
                <a:solidFill>
                  <a:srgbClr val="000000"/>
                </a:solidFill>
                <a:effectLst/>
                <a:latin typeface="微软雅黑" panose="020B0503020204020204" pitchFamily="34" charset="-122"/>
                <a:ea typeface="微软雅黑" panose="020B0503020204020204" pitchFamily="34" charset="-122"/>
              </a:rPr>
              <a:t> − A parameter is like a placeholder. When a function is invoked, you pass a value to the parameter. This value is referred to as actual parameter or argument. The parameter list refers to the type, order, and number of the parameters of a function. Parameters are optional; that is, a function may contain no parameters.</a:t>
            </a:r>
          </a:p>
          <a:p>
            <a:pPr marL="0" indent="0" algn="just">
              <a:buNone/>
            </a:pPr>
            <a:r>
              <a:rPr lang="en-US" altLang="zh-CN" sz="1800" b="1" i="0" dirty="0">
                <a:solidFill>
                  <a:srgbClr val="000000"/>
                </a:solidFill>
                <a:effectLst/>
                <a:latin typeface="微软雅黑" panose="020B0503020204020204" pitchFamily="34" charset="-122"/>
                <a:ea typeface="微软雅黑" panose="020B0503020204020204" pitchFamily="34" charset="-122"/>
              </a:rPr>
              <a:t>Return Type</a:t>
            </a:r>
            <a:r>
              <a:rPr lang="en-US" altLang="zh-CN" sz="1800" b="0" i="0" dirty="0">
                <a:solidFill>
                  <a:srgbClr val="000000"/>
                </a:solidFill>
                <a:effectLst/>
                <a:latin typeface="微软雅黑" panose="020B0503020204020204" pitchFamily="34" charset="-122"/>
                <a:ea typeface="微软雅黑" panose="020B0503020204020204" pitchFamily="34" charset="-122"/>
              </a:rPr>
              <a:t> − A function may return a list of values. The </a:t>
            </a:r>
            <a:r>
              <a:rPr lang="en-US" altLang="zh-CN" sz="1800" b="0" i="0" dirty="0" err="1">
                <a:solidFill>
                  <a:srgbClr val="000000"/>
                </a:solidFill>
                <a:effectLst/>
                <a:latin typeface="微软雅黑" panose="020B0503020204020204" pitchFamily="34" charset="-122"/>
                <a:ea typeface="微软雅黑" panose="020B0503020204020204" pitchFamily="34" charset="-122"/>
              </a:rPr>
              <a:t>return_types</a:t>
            </a:r>
            <a:r>
              <a:rPr lang="en-US" altLang="zh-CN" sz="1800" b="0" i="0" dirty="0">
                <a:solidFill>
                  <a:srgbClr val="000000"/>
                </a:solidFill>
                <a:effectLst/>
                <a:latin typeface="微软雅黑" panose="020B0503020204020204" pitchFamily="34" charset="-122"/>
                <a:ea typeface="微软雅黑" panose="020B0503020204020204" pitchFamily="34" charset="-122"/>
              </a:rPr>
              <a:t> is the list of data types of the values the function returns. Some functions perform the desired operations without returning a value. In this case, the </a:t>
            </a:r>
            <a:r>
              <a:rPr lang="en-US" altLang="zh-CN" sz="1800" b="0" i="0" dirty="0" err="1">
                <a:solidFill>
                  <a:srgbClr val="000000"/>
                </a:solidFill>
                <a:effectLst/>
                <a:latin typeface="微软雅黑" panose="020B0503020204020204" pitchFamily="34" charset="-122"/>
                <a:ea typeface="微软雅黑" panose="020B0503020204020204" pitchFamily="34" charset="-122"/>
              </a:rPr>
              <a:t>return_type</a:t>
            </a:r>
            <a:r>
              <a:rPr lang="en-US" altLang="zh-CN" sz="1800" b="0" i="0" dirty="0">
                <a:solidFill>
                  <a:srgbClr val="000000"/>
                </a:solidFill>
                <a:effectLst/>
                <a:latin typeface="微软雅黑" panose="020B0503020204020204" pitchFamily="34" charset="-122"/>
                <a:ea typeface="微软雅黑" panose="020B0503020204020204" pitchFamily="34" charset="-122"/>
              </a:rPr>
              <a:t> is the not required.</a:t>
            </a:r>
          </a:p>
          <a:p>
            <a:pPr marL="0" indent="0" algn="just">
              <a:buNone/>
            </a:pPr>
            <a:r>
              <a:rPr lang="en-US" altLang="zh-CN" sz="1800" b="1" i="0" dirty="0">
                <a:solidFill>
                  <a:srgbClr val="000000"/>
                </a:solidFill>
                <a:effectLst/>
                <a:latin typeface="微软雅黑" panose="020B0503020204020204" pitchFamily="34" charset="-122"/>
                <a:ea typeface="微软雅黑" panose="020B0503020204020204" pitchFamily="34" charset="-122"/>
              </a:rPr>
              <a:t>Function Body</a:t>
            </a:r>
            <a:r>
              <a:rPr lang="en-US" altLang="zh-CN" sz="1800" b="0" i="0" dirty="0">
                <a:solidFill>
                  <a:srgbClr val="000000"/>
                </a:solidFill>
                <a:effectLst/>
                <a:latin typeface="微软雅黑" panose="020B0503020204020204" pitchFamily="34" charset="-122"/>
                <a:ea typeface="微软雅黑" panose="020B0503020204020204" pitchFamily="34" charset="-122"/>
              </a:rPr>
              <a:t> − It contains a collection of statements that define what the function does.</a:t>
            </a:r>
          </a:p>
          <a:p>
            <a:endParaRPr lang="en-US" altLang="zh-CN" sz="18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24392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Structured Procedural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lang="en-US" altLang="zh-CN" sz="24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Block Scope </a:t>
            </a:r>
            <a:br>
              <a:rPr lang="en-US" altLang="zh-CN" sz="18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br>
            <a:r>
              <a:rPr lang="en-US" altLang="zh-CN" sz="2000" b="0" i="0" dirty="0">
                <a:solidFill>
                  <a:schemeClr val="tx1"/>
                </a:solidFill>
                <a:effectLst/>
                <a:latin typeface="微软雅黑" panose="020B0503020204020204" pitchFamily="34" charset="-122"/>
                <a:ea typeface="微软雅黑" panose="020B0503020204020204" pitchFamily="34" charset="-122"/>
              </a:rPr>
              <a:t>Block scoping means declaring a variable, not just inside a </a:t>
            </a:r>
            <a:r>
              <a:rPr lang="en-US" altLang="zh-CN" sz="2000" b="0" i="1" dirty="0">
                <a:solidFill>
                  <a:schemeClr val="tx1"/>
                </a:solidFill>
                <a:effectLst/>
                <a:latin typeface="微软雅黑" panose="020B0503020204020204" pitchFamily="34" charset="-122"/>
                <a:ea typeface="微软雅黑" panose="020B0503020204020204" pitchFamily="34" charset="-122"/>
              </a:rPr>
              <a:t>function</a:t>
            </a:r>
            <a:r>
              <a:rPr lang="en-US" altLang="zh-CN" sz="2000" b="0" i="0" dirty="0">
                <a:solidFill>
                  <a:schemeClr val="tx1"/>
                </a:solidFill>
                <a:effectLst/>
                <a:latin typeface="微软雅黑" panose="020B0503020204020204" pitchFamily="34" charset="-122"/>
                <a:ea typeface="微软雅黑" panose="020B0503020204020204" pitchFamily="34" charset="-122"/>
              </a:rPr>
              <a:t>, but around any curly brackets like</a:t>
            </a:r>
            <a:r>
              <a:rPr lang="en-US" altLang="zh-CN" sz="2000" b="0" i="1" dirty="0">
                <a:solidFill>
                  <a:schemeClr val="tx1"/>
                </a:solidFill>
                <a:effectLst/>
                <a:latin typeface="微软雅黑" panose="020B0503020204020204" pitchFamily="34" charset="-122"/>
                <a:ea typeface="微软雅黑" panose="020B0503020204020204" pitchFamily="34" charset="-122"/>
              </a:rPr>
              <a:t> if</a:t>
            </a:r>
            <a:r>
              <a:rPr lang="en-US" altLang="zh-CN" sz="2000" b="0" i="0" dirty="0">
                <a:solidFill>
                  <a:schemeClr val="tx1"/>
                </a:solidFill>
                <a:effectLst/>
                <a:latin typeface="微软雅黑" panose="020B0503020204020204" pitchFamily="34" charset="-122"/>
                <a:ea typeface="微软雅黑" panose="020B0503020204020204" pitchFamily="34" charset="-122"/>
              </a:rPr>
              <a:t> statements or </a:t>
            </a:r>
            <a:r>
              <a:rPr lang="en-US" altLang="zh-CN" sz="2000" b="0" i="1" dirty="0">
                <a:solidFill>
                  <a:schemeClr val="tx1"/>
                </a:solidFill>
                <a:effectLst/>
                <a:latin typeface="微软雅黑" panose="020B0503020204020204" pitchFamily="34" charset="-122"/>
                <a:ea typeface="微软雅黑" panose="020B0503020204020204" pitchFamily="34" charset="-122"/>
              </a:rPr>
              <a:t>loops</a:t>
            </a:r>
            <a:r>
              <a:rPr lang="en-US" altLang="zh-CN" sz="2000" b="0" i="0" dirty="0">
                <a:solidFill>
                  <a:schemeClr val="tx1"/>
                </a:solidFill>
                <a:effectLst/>
                <a:latin typeface="微软雅黑" panose="020B0503020204020204" pitchFamily="34" charset="-122"/>
                <a:ea typeface="微软雅黑" panose="020B0503020204020204" pitchFamily="34" charset="-122"/>
              </a:rPr>
              <a:t>. </a:t>
            </a:r>
          </a:p>
          <a:p>
            <a:pPr marL="0" indent="0">
              <a:buNone/>
            </a:pPr>
            <a:endParaRPr lang="en-US" altLang="zh-CN" sz="18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buFont typeface="Wingdings" panose="05000000000000000000" pitchFamily="2" charset="2"/>
              <a:buChar char="n"/>
            </a:pPr>
            <a:r>
              <a:rPr lang="en-US" altLang="zh-CN" sz="2400" dirty="0">
                <a:solidFill>
                  <a:schemeClr val="tx1"/>
                </a:solidFill>
                <a:latin typeface="微软雅黑" panose="020B0503020204020204" pitchFamily="34" charset="-122"/>
                <a:ea typeface="微软雅黑" panose="020B0503020204020204" pitchFamily="34" charset="-122"/>
              </a:rPr>
              <a:t>Like local variables and global variables. And Local variables have the first priority. </a:t>
            </a:r>
            <a:endParaRPr lang="en-US" altLang="zh-CN" sz="18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201081" lvl="7" indent="0">
              <a:buNone/>
            </a:pPr>
            <a:r>
              <a:rPr lang="en-US" altLang="zh-CN" sz="2400" b="0" i="0" dirty="0">
                <a:solidFill>
                  <a:schemeClr val="tx1"/>
                </a:solidFill>
                <a:effectLst/>
                <a:latin typeface="微软雅黑" panose="020B0503020204020204" pitchFamily="34" charset="-122"/>
                <a:ea typeface="微软雅黑" panose="020B0503020204020204" pitchFamily="34" charset="-122"/>
              </a:rPr>
              <a:t>v := 1</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b="0" i="0" dirty="0">
                <a:solidFill>
                  <a:schemeClr val="tx1"/>
                </a:solidFill>
                <a:effectLst/>
                <a:latin typeface="微软雅黑" panose="020B0503020204020204" pitchFamily="34" charset="-122"/>
                <a:ea typeface="微软雅黑" panose="020B0503020204020204" pitchFamily="34" charset="-122"/>
              </a:rPr>
              <a:t>{</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b="0" i="0" dirty="0">
                <a:solidFill>
                  <a:schemeClr val="tx1"/>
                </a:solidFill>
                <a:effectLst/>
                <a:latin typeface="微软雅黑" panose="020B0503020204020204" pitchFamily="34" charset="-122"/>
                <a:ea typeface="微软雅黑" panose="020B0503020204020204" pitchFamily="34" charset="-122"/>
              </a:rPr>
              <a:t>v := 2</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b="0" i="0" dirty="0" err="1">
                <a:solidFill>
                  <a:schemeClr val="tx1"/>
                </a:solidFill>
                <a:effectLst/>
                <a:latin typeface="微软雅黑" panose="020B0503020204020204" pitchFamily="34" charset="-122"/>
                <a:ea typeface="微软雅黑" panose="020B0503020204020204" pitchFamily="34" charset="-122"/>
              </a:rPr>
              <a:t>fmt.Println</a:t>
            </a:r>
            <a:r>
              <a:rPr lang="en-US" altLang="zh-CN" sz="2400" b="0" i="0" dirty="0">
                <a:solidFill>
                  <a:schemeClr val="tx1"/>
                </a:solidFill>
                <a:effectLst/>
                <a:latin typeface="微软雅黑" panose="020B0503020204020204" pitchFamily="34" charset="-122"/>
                <a:ea typeface="微软雅黑" panose="020B0503020204020204" pitchFamily="34" charset="-122"/>
              </a:rPr>
              <a:t>(v) 	//2</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b="0" i="0" dirty="0">
                <a:solidFill>
                  <a:schemeClr val="tx1"/>
                </a:solidFill>
                <a:effectLst/>
                <a:latin typeface="微软雅黑" panose="020B0503020204020204" pitchFamily="34" charset="-122"/>
                <a:ea typeface="微软雅黑" panose="020B0503020204020204" pitchFamily="34" charset="-122"/>
              </a:rPr>
              <a:t>}</a:t>
            </a:r>
            <a:br>
              <a:rPr lang="en-US" altLang="zh-CN" sz="2400" dirty="0">
                <a:solidFill>
                  <a:schemeClr val="tx1"/>
                </a:solidFill>
                <a:latin typeface="微软雅黑" panose="020B0503020204020204" pitchFamily="34" charset="-122"/>
                <a:ea typeface="微软雅黑" panose="020B0503020204020204" pitchFamily="34" charset="-122"/>
              </a:rPr>
            </a:br>
            <a:r>
              <a:rPr lang="en-US" altLang="zh-CN" sz="2400" b="0" i="0" dirty="0" err="1">
                <a:solidFill>
                  <a:schemeClr val="tx1"/>
                </a:solidFill>
                <a:effectLst/>
                <a:latin typeface="微软雅黑" panose="020B0503020204020204" pitchFamily="34" charset="-122"/>
                <a:ea typeface="微软雅黑" panose="020B0503020204020204" pitchFamily="34" charset="-122"/>
              </a:rPr>
              <a:t>fmt.Println</a:t>
            </a:r>
            <a:r>
              <a:rPr lang="en-US" altLang="zh-CN" sz="2400" b="0" i="0" dirty="0">
                <a:solidFill>
                  <a:schemeClr val="tx1"/>
                </a:solidFill>
                <a:effectLst/>
                <a:latin typeface="微软雅黑" panose="020B0503020204020204" pitchFamily="34" charset="-122"/>
                <a:ea typeface="微软雅黑" panose="020B0503020204020204" pitchFamily="34" charset="-122"/>
              </a:rPr>
              <a:t>(v) 	//1</a:t>
            </a:r>
            <a:endPar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en-US" altLang="zh-CN" sz="1800" b="0"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9350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Structured Procedural Paradigm</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lang="en-US" altLang="zh-CN" sz="2000" b="1" i="0" dirty="0">
                <a:solidFill>
                  <a:srgbClr val="292929"/>
                </a:solidFill>
                <a:effectLst/>
                <a:latin typeface="微软雅黑" panose="020B0503020204020204" pitchFamily="34" charset="-122"/>
                <a:ea typeface="微软雅黑" panose="020B0503020204020204" pitchFamily="34" charset="-122"/>
              </a:rPr>
              <a:t>Structured control flow</a:t>
            </a:r>
            <a:r>
              <a:rPr lang="en-US" altLang="zh-CN" sz="2000" b="0" i="0" dirty="0">
                <a:solidFill>
                  <a:srgbClr val="292929"/>
                </a:solidFill>
                <a:effectLst/>
                <a:latin typeface="微软雅黑" panose="020B0503020204020204" pitchFamily="34" charset="-122"/>
                <a:ea typeface="微软雅黑" panose="020B0503020204020204" pitchFamily="34" charset="-122"/>
              </a:rPr>
              <a:t> instead represents code as an ordered sequence of basic blocks and scoped control flow constructs (if/else, while/for, switch, break, continue, …).</a:t>
            </a:r>
            <a:endParaRPr lang="zh-CN" altLang="en-US"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1823EF7-22E5-4F9F-8926-58F1ABEB089A}"/>
              </a:ext>
            </a:extLst>
          </p:cNvPr>
          <p:cNvSpPr txBox="1"/>
          <p:nvPr/>
        </p:nvSpPr>
        <p:spPr>
          <a:xfrm>
            <a:off x="1373373" y="2218652"/>
            <a:ext cx="2068032" cy="313932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if condition</a:t>
            </a:r>
          </a:p>
          <a:p>
            <a:r>
              <a:rPr lang="en-US" altLang="zh-CN" dirty="0">
                <a:latin typeface="微软雅黑" panose="020B0503020204020204" pitchFamily="34" charset="-122"/>
                <a:ea typeface="微软雅黑" panose="020B0503020204020204" pitchFamily="34" charset="-122"/>
              </a:rPr>
              <a:t>//Executable code</a:t>
            </a:r>
          </a:p>
          <a:p>
            <a:r>
              <a:rPr lang="en-US" altLang="zh-CN" dirty="0">
                <a:latin typeface="微软雅黑" panose="020B0503020204020204" pitchFamily="34" charset="-122"/>
                <a:ea typeface="微软雅黑" panose="020B0503020204020204" pitchFamily="34" charset="-122"/>
              </a:rPr>
              <a:t>}else if condition{ </a:t>
            </a:r>
          </a:p>
          <a:p>
            <a:r>
              <a:rPr lang="en-US" altLang="zh-CN" dirty="0">
                <a:latin typeface="微软雅黑" panose="020B0503020204020204" pitchFamily="34" charset="-122"/>
                <a:ea typeface="微软雅黑" panose="020B0503020204020204" pitchFamily="34" charset="-122"/>
              </a:rPr>
              <a:t>//Executable code</a:t>
            </a:r>
          </a:p>
          <a:p>
            <a:r>
              <a:rPr lang="en-US" altLang="zh-CN" dirty="0">
                <a:latin typeface="微软雅黑" panose="020B0503020204020204" pitchFamily="34" charset="-122"/>
                <a:ea typeface="微软雅黑" panose="020B0503020204020204" pitchFamily="34" charset="-122"/>
              </a:rPr>
              <a:t>} else{</a:t>
            </a:r>
          </a:p>
          <a:p>
            <a:r>
              <a:rPr lang="en-US" altLang="zh-CN" dirty="0">
                <a:latin typeface="微软雅黑" panose="020B0503020204020204" pitchFamily="34" charset="-122"/>
                <a:ea typeface="微软雅黑" panose="020B0503020204020204" pitchFamily="34" charset="-122"/>
              </a:rPr>
              <a:t>//Executable code </a:t>
            </a:r>
          </a:p>
          <a:p>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711C959-B9A1-442D-8715-F2D56DE39BD8}"/>
              </a:ext>
            </a:extLst>
          </p:cNvPr>
          <p:cNvSpPr txBox="1"/>
          <p:nvPr/>
        </p:nvSpPr>
        <p:spPr>
          <a:xfrm>
            <a:off x="4205177" y="2218652"/>
            <a:ext cx="3331943" cy="4801314"/>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 main() {</a:t>
            </a:r>
          </a:p>
          <a:p>
            <a:r>
              <a:rPr lang="en-US" altLang="zh-CN" dirty="0">
                <a:latin typeface="微软雅黑" panose="020B0503020204020204" pitchFamily="34" charset="-122"/>
                <a:ea typeface="微软雅黑" panose="020B0503020204020204" pitchFamily="34" charset="-122"/>
              </a:rPr>
              <a:t> //Nested for loop</a:t>
            </a:r>
          </a:p>
          <a:p>
            <a:r>
              <a:rPr lang="en-US" altLang="zh-CN" dirty="0">
                <a:latin typeface="微软雅黑" panose="020B0503020204020204" pitchFamily="34" charset="-122"/>
                <a:ea typeface="微软雅黑" panose="020B0503020204020204" pitchFamily="34" charset="-122"/>
              </a:rPr>
              <a:t> for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 1;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&lt;= 5;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for j := 1; j &lt;= 10; </a:t>
            </a:r>
            <a:r>
              <a:rPr lang="en-US" altLang="zh-CN" dirty="0" err="1">
                <a:latin typeface="微软雅黑" panose="020B0503020204020204" pitchFamily="34" charset="-122"/>
                <a:ea typeface="微软雅黑" panose="020B0503020204020204" pitchFamily="34" charset="-122"/>
              </a:rPr>
              <a:t>j++</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a:t>
            </a:r>
            <a:r>
              <a:rPr lang="en-US" altLang="zh-CN" dirty="0">
                <a:latin typeface="微软雅黑" panose="020B0503020204020204" pitchFamily="34" charset="-122"/>
                <a:ea typeface="微软雅黑" panose="020B0503020204020204" pitchFamily="34" charset="-122"/>
              </a:rPr>
              <a:t>("\t")</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fmt.Println</a:t>
            </a:r>
            <a:r>
              <a:rPr lang="en-US" altLang="zh-CN" dirty="0">
                <a:latin typeface="微软雅黑" panose="020B0503020204020204" pitchFamily="34" charset="-122"/>
                <a:ea typeface="微软雅黑" panose="020B0503020204020204" pitchFamily="34" charset="-122"/>
              </a:rPr>
              <a:t>(j *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//for with no condition</a:t>
            </a:r>
          </a:p>
          <a:p>
            <a:r>
              <a:rPr lang="en-US" altLang="zh-CN" dirty="0">
                <a:latin typeface="微软雅黑" panose="020B0503020204020204" pitchFamily="34" charset="-122"/>
                <a:ea typeface="微软雅黑" panose="020B0503020204020204" pitchFamily="34" charset="-122"/>
              </a:rPr>
              <a:t> m := 0</a:t>
            </a:r>
          </a:p>
          <a:p>
            <a:r>
              <a:rPr lang="en-US" altLang="zh-CN" dirty="0">
                <a:latin typeface="微软雅黑" panose="020B0503020204020204" pitchFamily="34" charset="-122"/>
                <a:ea typeface="微软雅黑" panose="020B0503020204020204" pitchFamily="34" charset="-122"/>
              </a:rPr>
              <a:t> for {</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fmt.Println</a:t>
            </a:r>
            <a:r>
              <a:rPr lang="en-US" altLang="zh-CN" dirty="0">
                <a:latin typeface="微软雅黑" panose="020B0503020204020204" pitchFamily="34" charset="-122"/>
                <a:ea typeface="微软雅黑" panose="020B0503020204020204" pitchFamily="34" charset="-122"/>
              </a:rPr>
              <a:t>(m)</a:t>
            </a:r>
          </a:p>
          <a:p>
            <a:r>
              <a:rPr lang="en-US" altLang="zh-CN" dirty="0">
                <a:latin typeface="微软雅黑" panose="020B0503020204020204" pitchFamily="34" charset="-122"/>
                <a:ea typeface="微软雅黑" panose="020B0503020204020204" pitchFamily="34" charset="-122"/>
              </a:rPr>
              <a:t> if m &gt;= 10 {</a:t>
            </a:r>
          </a:p>
          <a:p>
            <a:r>
              <a:rPr lang="en-US" altLang="zh-CN" dirty="0">
                <a:latin typeface="微软雅黑" panose="020B0503020204020204" pitchFamily="34" charset="-122"/>
                <a:ea typeface="微软雅黑" panose="020B0503020204020204" pitchFamily="34" charset="-122"/>
              </a:rPr>
              <a:t>     break</a:t>
            </a:r>
          </a:p>
          <a:p>
            <a:r>
              <a:rPr lang="en-US" altLang="zh-CN" dirty="0">
                <a:latin typeface="微软雅黑" panose="020B0503020204020204" pitchFamily="34" charset="-122"/>
                <a:ea typeface="微软雅黑" panose="020B0503020204020204" pitchFamily="34" charset="-122"/>
              </a:rPr>
              <a:t>     } m++</a:t>
            </a:r>
          </a:p>
          <a:p>
            <a:r>
              <a:rPr lang="en-US" altLang="zh-CN" dirty="0">
                <a:latin typeface="微软雅黑" panose="020B0503020204020204" pitchFamily="34" charset="-122"/>
                <a:ea typeface="微软雅黑" panose="020B0503020204020204" pitchFamily="34" charset="-122"/>
              </a:rPr>
              <a:t> }</a:t>
            </a:r>
          </a:p>
          <a:p>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657FED3-7E99-4F1A-A520-C58D213307DC}"/>
              </a:ext>
            </a:extLst>
          </p:cNvPr>
          <p:cNvSpPr txBox="1"/>
          <p:nvPr/>
        </p:nvSpPr>
        <p:spPr>
          <a:xfrm>
            <a:off x="7802065" y="2218652"/>
            <a:ext cx="5215270" cy="259515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 //for as a while loop</a:t>
            </a:r>
          </a:p>
          <a:p>
            <a:r>
              <a:rPr lang="en-US" altLang="zh-CN" dirty="0">
                <a:latin typeface="微软雅黑" panose="020B0503020204020204" pitchFamily="34" charset="-122"/>
                <a:ea typeface="微软雅黑" panose="020B0503020204020204" pitchFamily="34" charset="-122"/>
              </a:rPr>
              <a:t> k := 0</a:t>
            </a:r>
          </a:p>
          <a:p>
            <a:r>
              <a:rPr lang="en-US" altLang="zh-CN" dirty="0">
                <a:latin typeface="微软雅黑" panose="020B0503020204020204" pitchFamily="34" charset="-122"/>
                <a:ea typeface="微软雅黑" panose="020B0503020204020204" pitchFamily="34" charset="-122"/>
              </a:rPr>
              <a:t> for k &lt; 10 {</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fmt.Println</a:t>
            </a:r>
            <a:r>
              <a:rPr lang="en-US" altLang="zh-CN" dirty="0">
                <a:latin typeface="微软雅黑" panose="020B0503020204020204" pitchFamily="34" charset="-122"/>
                <a:ea typeface="微软雅黑" panose="020B0503020204020204" pitchFamily="34" charset="-122"/>
              </a:rPr>
              <a:t>(k)</a:t>
            </a:r>
          </a:p>
          <a:p>
            <a:r>
              <a:rPr lang="en-US" altLang="zh-CN" dirty="0">
                <a:latin typeface="微软雅黑" panose="020B0503020204020204" pitchFamily="34" charset="-122"/>
                <a:ea typeface="微软雅黑" panose="020B0503020204020204" pitchFamily="34" charset="-122"/>
              </a:rPr>
              <a:t> if k &gt;= 10 {</a:t>
            </a:r>
          </a:p>
          <a:p>
            <a:r>
              <a:rPr lang="en-US" altLang="zh-CN" dirty="0">
                <a:latin typeface="微软雅黑" panose="020B0503020204020204" pitchFamily="34" charset="-122"/>
                <a:ea typeface="微软雅黑" panose="020B0503020204020204" pitchFamily="34" charset="-122"/>
              </a:rPr>
              <a:t>          break</a:t>
            </a:r>
          </a:p>
          <a:p>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k++</a:t>
            </a:r>
          </a:p>
          <a:p>
            <a:r>
              <a:rPr lang="en-US" altLang="zh-CN"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107516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Object Oriented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lang="en-US" altLang="zh-CN" sz="2400" b="1" dirty="0">
                <a:solidFill>
                  <a:schemeClr val="tx1"/>
                </a:solidFill>
                <a:latin typeface="微软雅黑" panose="020B0503020204020204" pitchFamily="34" charset="-122"/>
                <a:ea typeface="微软雅黑" panose="020B0503020204020204" pitchFamily="34" charset="-122"/>
              </a:rPr>
              <a:t>ADTs / Class </a:t>
            </a:r>
          </a:p>
          <a:p>
            <a:pPr marL="0" indent="0">
              <a:buNone/>
            </a:pPr>
            <a:endParaRPr lang="en-US" altLang="zh-CN" sz="2000" b="0" i="0" dirty="0">
              <a:solidFill>
                <a:schemeClr val="tx1"/>
              </a:solidFill>
              <a:effectLst/>
              <a:latin typeface="微软雅黑" panose="020B0503020204020204" pitchFamily="34" charset="-122"/>
              <a:ea typeface="微软雅黑" panose="020B0503020204020204" pitchFamily="34" charset="-122"/>
            </a:endParaRPr>
          </a:p>
          <a:p>
            <a:pPr marL="457116" lvl="1" indent="0">
              <a:buNone/>
            </a:pPr>
            <a:r>
              <a:rPr lang="en-US" altLang="zh-CN" sz="2000" b="0" i="0" dirty="0">
                <a:solidFill>
                  <a:schemeClr val="tx1"/>
                </a:solidFill>
                <a:effectLst/>
                <a:latin typeface="微软雅黑" panose="020B0503020204020204" pitchFamily="34" charset="-122"/>
                <a:ea typeface="微软雅黑" panose="020B0503020204020204" pitchFamily="34" charset="-122"/>
              </a:rPr>
              <a:t>There are no classes in Go, but Go has struct types</a:t>
            </a:r>
            <a:r>
              <a:rPr lang="zh-CN" altLang="en-US" sz="2000" b="0" i="0" dirty="0">
                <a:solidFill>
                  <a:schemeClr val="tx1"/>
                </a:solidFill>
                <a:effectLst/>
                <a:latin typeface="微软雅黑" panose="020B0503020204020204" pitchFamily="34" charset="-122"/>
                <a:ea typeface="微软雅黑" panose="020B0503020204020204" pitchFamily="34" charset="-122"/>
              </a:rPr>
              <a:t>，</a:t>
            </a:r>
            <a:r>
              <a:rPr lang="en-US" altLang="zh-CN"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Structs are user-defined types. Struct types (including methods) provide services similar to classes in other languages.</a:t>
            </a:r>
            <a:endParaRPr lang="zh-CN" altLang="zh-CN" sz="20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lvl="1">
              <a:buFont typeface="Wingdings" panose="05000000000000000000" pitchFamily="2" charset="2"/>
              <a:buChar char="n"/>
            </a:pPr>
            <a:endParaRPr lang="en-US" altLang="zh-CN" sz="1800" dirty="0">
              <a:solidFill>
                <a:schemeClr val="tx1"/>
              </a:solidFill>
              <a:latin typeface="微软雅黑" panose="020B0503020204020204" pitchFamily="34" charset="-122"/>
              <a:ea typeface="微软雅黑" panose="020B0503020204020204" pitchFamily="34" charset="-122"/>
            </a:endParaRPr>
          </a:p>
          <a:p>
            <a:pPr algn="l">
              <a:buFont typeface="Wingdings" panose="05000000000000000000" pitchFamily="2" charset="2"/>
              <a:buChar char="n"/>
            </a:pPr>
            <a:r>
              <a:rPr lang="en-US" altLang="zh-CN" sz="2400" b="1" i="0" dirty="0">
                <a:solidFill>
                  <a:schemeClr val="tx1"/>
                </a:solidFill>
                <a:effectLst/>
                <a:latin typeface="微软雅黑" panose="020B0503020204020204" pitchFamily="34" charset="-122"/>
                <a:ea typeface="微软雅黑" panose="020B0503020204020204" pitchFamily="34" charset="-122"/>
              </a:rPr>
              <a:t>Encapsulation</a:t>
            </a:r>
          </a:p>
          <a:p>
            <a:pPr marL="0" indent="0" algn="l">
              <a:buNone/>
            </a:pPr>
            <a:endParaRPr lang="en-US" altLang="zh-CN" sz="2000" b="1" i="0" dirty="0">
              <a:solidFill>
                <a:schemeClr val="tx1"/>
              </a:solidFill>
              <a:effectLst/>
              <a:latin typeface="微软雅黑" panose="020B0503020204020204" pitchFamily="34" charset="-122"/>
              <a:ea typeface="微软雅黑" panose="020B0503020204020204" pitchFamily="34" charset="-122"/>
            </a:endParaRPr>
          </a:p>
          <a:p>
            <a:pPr marL="399817" lvl="1" indent="0">
              <a:buNone/>
            </a:pPr>
            <a:r>
              <a:rPr lang="en-US" altLang="zh-CN" sz="2000" b="0" i="0" dirty="0">
                <a:solidFill>
                  <a:schemeClr val="tx1"/>
                </a:solidFill>
                <a:effectLst/>
                <a:latin typeface="微软雅黑" panose="020B0503020204020204" pitchFamily="34" charset="-122"/>
                <a:ea typeface="微软雅黑" panose="020B0503020204020204" pitchFamily="34" charset="-122"/>
              </a:rPr>
              <a:t>One of the best features of Go: capitalized fields, methods and functions are public. All the other fields are local to the package and not exported. With a single look you know if something is public or private. There’s no </a:t>
            </a:r>
            <a:r>
              <a:rPr lang="en-US" altLang="zh-CN" sz="2000" b="0" i="1" dirty="0">
                <a:solidFill>
                  <a:schemeClr val="tx1"/>
                </a:solidFill>
                <a:effectLst/>
                <a:latin typeface="微软雅黑" panose="020B0503020204020204" pitchFamily="34" charset="-122"/>
                <a:ea typeface="微软雅黑" panose="020B0503020204020204" pitchFamily="34" charset="-122"/>
              </a:rPr>
              <a:t>protected</a:t>
            </a:r>
            <a:r>
              <a:rPr lang="en-US" altLang="zh-CN" sz="2000" b="0" i="0" dirty="0">
                <a:solidFill>
                  <a:schemeClr val="tx1"/>
                </a:solidFill>
                <a:effectLst/>
                <a:latin typeface="微软雅黑" panose="020B0503020204020204" pitchFamily="34" charset="-122"/>
                <a:ea typeface="微软雅黑" panose="020B0503020204020204" pitchFamily="34" charset="-122"/>
              </a:rPr>
              <a:t> because there is no inheritance.</a:t>
            </a:r>
          </a:p>
          <a:p>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528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Object Oriented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lang="en-US" altLang="zh-CN" sz="2400" b="0" i="0" dirty="0">
                <a:solidFill>
                  <a:srgbClr val="424242"/>
                </a:solidFill>
                <a:effectLst/>
                <a:latin typeface="微软雅黑" panose="020B0503020204020204" pitchFamily="34" charset="-122"/>
                <a:ea typeface="微软雅黑" panose="020B0503020204020204" pitchFamily="34" charset="-122"/>
              </a:rPr>
              <a:t>There is no concept of inheritance.</a:t>
            </a:r>
            <a:r>
              <a:rPr lang="zh-CN" altLang="en-US" sz="2400" b="0" i="0" dirty="0">
                <a:solidFill>
                  <a:srgbClr val="424242"/>
                </a:solidFill>
                <a:effectLst/>
                <a:latin typeface="微软雅黑" panose="020B0503020204020204" pitchFamily="34" charset="-122"/>
                <a:ea typeface="微软雅黑" panose="020B0503020204020204" pitchFamily="34" charset="-122"/>
              </a:rPr>
              <a:t>、</a:t>
            </a:r>
            <a:endParaRPr lang="en-US" altLang="zh-CN" sz="2400" b="0" i="0" dirty="0">
              <a:solidFill>
                <a:srgbClr val="424242"/>
              </a:solidFill>
              <a:effectLst/>
              <a:latin typeface="微软雅黑" panose="020B0503020204020204" pitchFamily="34" charset="-122"/>
              <a:ea typeface="微软雅黑" panose="020B0503020204020204" pitchFamily="34" charset="-122"/>
            </a:endParaRPr>
          </a:p>
          <a:p>
            <a:pPr marL="0" indent="0">
              <a:buNone/>
            </a:pPr>
            <a:endParaRPr lang="en-US" altLang="zh-CN" sz="2400" b="0" i="0" dirty="0">
              <a:solidFill>
                <a:srgbClr val="424242"/>
              </a:solidFill>
              <a:effectLst/>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en-US" altLang="zh-CN" sz="2400" b="0" i="0" dirty="0">
                <a:solidFill>
                  <a:srgbClr val="424242"/>
                </a:solidFill>
                <a:effectLst/>
                <a:latin typeface="微软雅黑" panose="020B0503020204020204" pitchFamily="34" charset="-122"/>
                <a:ea typeface="微软雅黑" panose="020B0503020204020204" pitchFamily="34" charset="-122"/>
              </a:rPr>
              <a:t>When declaring a struct we can add an unnamed (anonymous) field, which causes its fields and its methods to be exposed on the struct. This is called </a:t>
            </a:r>
            <a:r>
              <a:rPr lang="en-US" altLang="zh-CN" sz="2400" b="1" i="0" dirty="0">
                <a:solidFill>
                  <a:srgbClr val="424242"/>
                </a:solidFill>
                <a:effectLst/>
                <a:latin typeface="微软雅黑" panose="020B0503020204020204" pitchFamily="34" charset="-122"/>
                <a:ea typeface="微软雅黑" panose="020B0503020204020204" pitchFamily="34" charset="-122"/>
              </a:rPr>
              <a:t>struct embedding</a:t>
            </a:r>
            <a:r>
              <a:rPr lang="en-US" altLang="zh-CN" sz="2400" b="0" i="0" dirty="0">
                <a:solidFill>
                  <a:srgbClr val="424242"/>
                </a:solidFill>
                <a:effectLst/>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7D4B162-244B-4CA9-B457-90C0523E91D5}"/>
              </a:ext>
            </a:extLst>
          </p:cNvPr>
          <p:cNvSpPr txBox="1"/>
          <p:nvPr/>
        </p:nvSpPr>
        <p:spPr>
          <a:xfrm>
            <a:off x="1532191" y="4114514"/>
            <a:ext cx="3966586" cy="1754326"/>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type Dog struct {</a:t>
            </a:r>
          </a:p>
          <a:p>
            <a:r>
              <a:rPr lang="en-US" altLang="zh-CN" dirty="0">
                <a:latin typeface="微软雅黑" panose="020B0503020204020204" pitchFamily="34" charset="-122"/>
                <a:ea typeface="微软雅黑" panose="020B0503020204020204" pitchFamily="34" charset="-122"/>
              </a:rPr>
              <a:t>	Animal</a:t>
            </a:r>
          </a:p>
          <a:p>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type Animal struct {</a:t>
            </a:r>
          </a:p>
          <a:p>
            <a:r>
              <a:rPr lang="en-US" altLang="zh-CN" dirty="0">
                <a:latin typeface="微软雅黑" panose="020B0503020204020204" pitchFamily="34" charset="-122"/>
                <a:ea typeface="微软雅黑" panose="020B0503020204020204" pitchFamily="34" charset="-122"/>
              </a:rPr>
              <a:t>	Age int</a:t>
            </a:r>
          </a:p>
          <a:p>
            <a:r>
              <a:rPr lang="en-US" altLang="zh-CN"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9CEE75DF-4777-426C-BAE7-F5D97EC8823B}"/>
              </a:ext>
            </a:extLst>
          </p:cNvPr>
          <p:cNvSpPr txBox="1"/>
          <p:nvPr/>
        </p:nvSpPr>
        <p:spPr>
          <a:xfrm>
            <a:off x="6096000" y="3441680"/>
            <a:ext cx="6094324" cy="3416320"/>
          </a:xfrm>
          <a:prstGeom prst="rect">
            <a:avLst/>
          </a:prstGeom>
          <a:noFill/>
        </p:spPr>
        <p:txBody>
          <a:bodyPr wrap="square">
            <a:spAutoFit/>
          </a:bodyPr>
          <a:lstStyle/>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 (a *Animal) Move() {</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fmt.Println</a:t>
            </a:r>
            <a:r>
              <a:rPr lang="en-US" altLang="zh-CN" dirty="0">
                <a:latin typeface="微软雅黑" panose="020B0503020204020204" pitchFamily="34" charset="-122"/>
                <a:ea typeface="微软雅黑" panose="020B0503020204020204" pitchFamily="34" charset="-122"/>
              </a:rPr>
              <a:t>("Animal moved")</a:t>
            </a:r>
          </a:p>
          <a:p>
            <a:r>
              <a:rPr lang="en-US" altLang="zh-CN" dirty="0">
                <a:latin typeface="微软雅黑" panose="020B0503020204020204" pitchFamily="34" charset="-122"/>
                <a:ea typeface="微软雅黑" panose="020B0503020204020204" pitchFamily="34" charset="-122"/>
              </a:rPr>
              <a:t>}</a:t>
            </a:r>
          </a:p>
          <a:p>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 (a *Animal) </a:t>
            </a:r>
            <a:r>
              <a:rPr lang="en-US" altLang="zh-CN" dirty="0" err="1">
                <a:latin typeface="微软雅黑" panose="020B0503020204020204" pitchFamily="34" charset="-122"/>
                <a:ea typeface="微软雅黑" panose="020B0503020204020204" pitchFamily="34" charset="-122"/>
              </a:rPr>
              <a:t>SayAge</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fmt.Printf</a:t>
            </a:r>
            <a:r>
              <a:rPr lang="en-US" altLang="zh-CN" dirty="0">
                <a:latin typeface="微软雅黑" panose="020B0503020204020204" pitchFamily="34" charset="-122"/>
                <a:ea typeface="微软雅黑" panose="020B0503020204020204" pitchFamily="34" charset="-122"/>
              </a:rPr>
              <a:t>("Animal age: %d\n", </a:t>
            </a:r>
            <a:r>
              <a:rPr lang="en-US" altLang="zh-CN" dirty="0" err="1">
                <a:latin typeface="微软雅黑" panose="020B0503020204020204" pitchFamily="34" charset="-122"/>
                <a:ea typeface="微软雅黑" panose="020B0503020204020204" pitchFamily="34" charset="-122"/>
              </a:rPr>
              <a:t>a.Age</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a:t>
            </a:r>
          </a:p>
          <a:p>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 main() {</a:t>
            </a:r>
          </a:p>
          <a:p>
            <a:r>
              <a:rPr lang="en-US" altLang="zh-CN" dirty="0">
                <a:latin typeface="微软雅黑" panose="020B0503020204020204" pitchFamily="34" charset="-122"/>
                <a:ea typeface="微软雅黑" panose="020B0503020204020204" pitchFamily="34" charset="-122"/>
              </a:rPr>
              <a:t>	d := Dog{}</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d.Age</a:t>
            </a:r>
            <a:r>
              <a:rPr lang="en-US" altLang="zh-CN" dirty="0">
                <a:latin typeface="微软雅黑" panose="020B0503020204020204" pitchFamily="34" charset="-122"/>
                <a:ea typeface="微软雅黑" panose="020B0503020204020204" pitchFamily="34" charset="-122"/>
              </a:rPr>
              <a:t> = 3</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d.Move</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d.SayAge</a:t>
            </a: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01715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Object Oriented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lang="en-US" altLang="zh-CN" sz="2400" b="0" i="0" dirty="0">
                <a:solidFill>
                  <a:schemeClr val="tx1"/>
                </a:solidFill>
                <a:effectLst/>
                <a:latin typeface="微软雅黑" panose="020B0503020204020204" pitchFamily="34" charset="-122"/>
                <a:ea typeface="微软雅黑" panose="020B0503020204020204" pitchFamily="34" charset="-122"/>
              </a:rPr>
              <a:t>Polymorphism</a:t>
            </a:r>
          </a:p>
          <a:p>
            <a:pPr marL="0" indent="0">
              <a:buNone/>
            </a:pPr>
            <a:endParaRPr lang="en-US" altLang="zh-CN" sz="2400" dirty="0">
              <a:solidFill>
                <a:schemeClr val="tx1"/>
              </a:solidFill>
              <a:latin typeface="微软雅黑" panose="020B0503020204020204" pitchFamily="34" charset="-122"/>
              <a:ea typeface="微软雅黑" panose="020B0503020204020204" pitchFamily="34" charset="-122"/>
            </a:endParaRPr>
          </a:p>
          <a:p>
            <a:pPr marL="399817" lvl="1" indent="0">
              <a:buNone/>
            </a:pPr>
            <a:r>
              <a:rPr lang="en-US" altLang="zh-CN" sz="2000" b="0" i="0" dirty="0">
                <a:solidFill>
                  <a:schemeClr val="tx1"/>
                </a:solidFill>
                <a:effectLst/>
                <a:latin typeface="微软雅黑" panose="020B0503020204020204" pitchFamily="34" charset="-122"/>
                <a:ea typeface="微软雅黑" panose="020B0503020204020204" pitchFamily="34" charset="-122"/>
              </a:rPr>
              <a:t>Go interfaces are very different, and one key concept is that interfaces are satisfied </a:t>
            </a:r>
            <a:r>
              <a:rPr lang="en-US" altLang="zh-CN" sz="2000" b="1" i="0" dirty="0">
                <a:solidFill>
                  <a:schemeClr val="tx1"/>
                </a:solidFill>
                <a:effectLst/>
                <a:latin typeface="微软雅黑" panose="020B0503020204020204" pitchFamily="34" charset="-122"/>
                <a:ea typeface="微软雅黑" panose="020B0503020204020204" pitchFamily="34" charset="-122"/>
              </a:rPr>
              <a:t>implicitly</a:t>
            </a:r>
            <a:r>
              <a:rPr lang="en-US" altLang="zh-CN" sz="2000" b="0" i="0" dirty="0">
                <a:solidFill>
                  <a:schemeClr val="tx1"/>
                </a:solidFill>
                <a:effectLst/>
                <a:latin typeface="微软雅黑" panose="020B0503020204020204" pitchFamily="34" charset="-122"/>
                <a:ea typeface="微软雅黑" panose="020B0503020204020204" pitchFamily="34" charset="-122"/>
              </a:rPr>
              <a:t>. </a:t>
            </a:r>
          </a:p>
          <a:p>
            <a:pPr marL="399817" lvl="1" indent="0">
              <a:buNone/>
            </a:pPr>
            <a:endParaRPr lang="en-US" altLang="zh-CN" sz="2000" b="0" i="0" dirty="0">
              <a:solidFill>
                <a:schemeClr val="tx1"/>
              </a:solidFill>
              <a:effectLst/>
              <a:latin typeface="微软雅黑" panose="020B0503020204020204" pitchFamily="34" charset="-122"/>
              <a:ea typeface="微软雅黑" panose="020B0503020204020204" pitchFamily="34" charset="-122"/>
            </a:endParaRPr>
          </a:p>
          <a:p>
            <a:pPr marL="399817" lvl="1" indent="0">
              <a:buNone/>
            </a:pPr>
            <a:r>
              <a:rPr lang="en-US" altLang="zh-CN" sz="2000" dirty="0">
                <a:solidFill>
                  <a:schemeClr val="tx1"/>
                </a:solidFill>
                <a:latin typeface="微软雅黑" panose="020B0503020204020204" pitchFamily="34" charset="-122"/>
                <a:ea typeface="微软雅黑" panose="020B0503020204020204" pitchFamily="34" charset="-122"/>
              </a:rPr>
              <a:t>I</a:t>
            </a:r>
            <a:r>
              <a:rPr lang="en-US" altLang="zh-CN" sz="2000" b="0" dirty="0">
                <a:solidFill>
                  <a:schemeClr val="tx1"/>
                </a:solidFill>
                <a:effectLst/>
                <a:latin typeface="微软雅黑" panose="020B0503020204020204" pitchFamily="34" charset="-122"/>
                <a:ea typeface="微软雅黑" panose="020B0503020204020204" pitchFamily="34" charset="-122"/>
              </a:rPr>
              <a:t>n Go, a type automatically satisfies any interface that specifies a subset of its methods.</a:t>
            </a:r>
            <a:endParaRPr lang="en-US" altLang="zh-CN" sz="2000" dirty="0">
              <a:solidFill>
                <a:schemeClr val="tx1"/>
              </a:solidFill>
              <a:latin typeface="微软雅黑" panose="020B0503020204020204" pitchFamily="34" charset="-122"/>
              <a:ea typeface="微软雅黑" panose="020B0503020204020204" pitchFamily="34" charset="-122"/>
            </a:endParaRPr>
          </a:p>
          <a:p>
            <a:pPr marL="399817" lvl="1" indent="0">
              <a:buNone/>
            </a:pPr>
            <a:r>
              <a:rPr lang="en-US" altLang="zh-CN" sz="2000" b="0" dirty="0">
                <a:solidFill>
                  <a:schemeClr val="tx1"/>
                </a:solidFill>
                <a:effectLst/>
                <a:latin typeface="微软雅黑" panose="020B0503020204020204" pitchFamily="34" charset="-122"/>
                <a:ea typeface="微软雅黑" panose="020B0503020204020204" pitchFamily="34" charset="-122"/>
              </a:rPr>
              <a:t>Interfaces elegantly provide </a:t>
            </a:r>
            <a:r>
              <a:rPr lang="en-US" altLang="zh-CN" sz="2000" b="1" dirty="0">
                <a:solidFill>
                  <a:schemeClr val="tx1"/>
                </a:solidFill>
                <a:effectLst/>
                <a:latin typeface="微软雅黑" panose="020B0503020204020204" pitchFamily="34" charset="-122"/>
                <a:ea typeface="微软雅黑" panose="020B0503020204020204" pitchFamily="34" charset="-122"/>
              </a:rPr>
              <a:t>polymorphism</a:t>
            </a:r>
            <a:r>
              <a:rPr lang="en-US" altLang="zh-CN" sz="2000" b="0" dirty="0">
                <a:solidFill>
                  <a:schemeClr val="tx1"/>
                </a:solidFill>
                <a:effectLst/>
                <a:latin typeface="微软雅黑" panose="020B0503020204020204" pitchFamily="34" charset="-122"/>
                <a:ea typeface="微软雅黑" panose="020B0503020204020204" pitchFamily="34" charset="-122"/>
              </a:rPr>
              <a:t>: by accepting an interface, you declare to accept any kind of object satisfying that interface.</a:t>
            </a:r>
          </a:p>
          <a:p>
            <a:pPr marL="0" indent="0">
              <a:buNone/>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077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kumimoji="1" lang="en-US" altLang="zh-CN" sz="3200" dirty="0">
                <a:latin typeface="微软雅黑" panose="020B0503020204020204" charset="-122"/>
                <a:ea typeface="微软雅黑" panose="020B0503020204020204" charset="-122"/>
              </a:rPr>
              <a:t>Functional Paradigm</a:t>
            </a:r>
            <a:endParaRPr lang="zh-CN" altLang="en-US" dirty="0">
              <a:solidFill>
                <a:srgbClr val="7030A0"/>
              </a:solidFill>
            </a:endParaRPr>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marL="0" indent="0">
              <a:buNone/>
            </a:pPr>
            <a:endParaRPr kumimoji="1" lang="en-US" altLang="zh-CN" sz="2005"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kumimoji="1" lang="en-US" altLang="zh-CN" sz="2400" dirty="0">
                <a:solidFill>
                  <a:schemeClr val="tx1"/>
                </a:solidFill>
                <a:latin typeface="微软雅黑" panose="020B0503020204020204" pitchFamily="34" charset="-122"/>
                <a:ea typeface="微软雅黑" panose="020B0503020204020204" pitchFamily="34" charset="-122"/>
              </a:rPr>
              <a:t>Pure Functions</a:t>
            </a:r>
          </a:p>
          <a:p>
            <a:pPr marL="399817" lvl="1" indent="0">
              <a:buNone/>
            </a:pPr>
            <a:r>
              <a:rPr lang="en-US" altLang="zh-CN" sz="2400" b="0" i="0" dirty="0">
                <a:solidFill>
                  <a:schemeClr val="tx1"/>
                </a:solidFill>
                <a:effectLst/>
                <a:latin typeface="微软雅黑" panose="020B0503020204020204" pitchFamily="34" charset="-122"/>
                <a:ea typeface="微软雅黑" panose="020B0503020204020204" pitchFamily="34" charset="-122"/>
              </a:rPr>
              <a:t>a pure function should return values only based on the arguments passed and should not affect or depend on global state. </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3086484" lvl="7" indent="0">
              <a:buNone/>
            </a:pPr>
            <a:br>
              <a:rPr kumimoji="1" lang="en-US" altLang="zh-CN" sz="2396" dirty="0">
                <a:solidFill>
                  <a:schemeClr val="tx1"/>
                </a:solidFill>
                <a:latin typeface="微软雅黑" panose="020B0503020204020204" pitchFamily="34" charset="-122"/>
                <a:ea typeface="微软雅黑" panose="020B0503020204020204" pitchFamily="34" charset="-122"/>
              </a:rPr>
            </a:br>
            <a:r>
              <a:rPr kumimoji="1" lang="en-US" altLang="zh-CN" sz="2396" dirty="0" err="1">
                <a:solidFill>
                  <a:schemeClr val="tx1"/>
                </a:solidFill>
                <a:latin typeface="微软雅黑" panose="020B0503020204020204" pitchFamily="34" charset="-122"/>
                <a:ea typeface="微软雅黑" panose="020B0503020204020204" pitchFamily="34" charset="-122"/>
              </a:rPr>
              <a:t>func</a:t>
            </a:r>
            <a:r>
              <a:rPr kumimoji="1" lang="en-US" altLang="zh-CN" sz="2396" dirty="0">
                <a:solidFill>
                  <a:schemeClr val="tx1"/>
                </a:solidFill>
                <a:latin typeface="微软雅黑" panose="020B0503020204020204" pitchFamily="34" charset="-122"/>
                <a:ea typeface="微软雅黑" panose="020B0503020204020204" pitchFamily="34" charset="-122"/>
              </a:rPr>
              <a:t> sum(a, b int) int {</a:t>
            </a:r>
          </a:p>
          <a:p>
            <a:pPr marL="3086484" lvl="7" indent="0">
              <a:buNone/>
            </a:pPr>
            <a:r>
              <a:rPr kumimoji="1" lang="en-US" altLang="zh-CN" sz="2396" dirty="0">
                <a:solidFill>
                  <a:schemeClr val="tx1"/>
                </a:solidFill>
                <a:latin typeface="微软雅黑" panose="020B0503020204020204" pitchFamily="34" charset="-122"/>
                <a:ea typeface="微软雅黑" panose="020B0503020204020204" pitchFamily="34" charset="-122"/>
              </a:rPr>
              <a:t>	return a + b</a:t>
            </a:r>
          </a:p>
          <a:p>
            <a:pPr marL="3086484" lvl="7" indent="0">
              <a:buNone/>
            </a:pPr>
            <a:r>
              <a:rPr kumimoji="1" lang="en-US" altLang="zh-CN" sz="2396" dirty="0">
                <a:solidFill>
                  <a:schemeClr val="tx1"/>
                </a:solidFill>
                <a:latin typeface="微软雅黑" panose="020B0503020204020204" pitchFamily="34" charset="-122"/>
                <a:ea typeface="微软雅黑" panose="020B0503020204020204" pitchFamily="34" charset="-122"/>
              </a:rPr>
              <a:t>}</a:t>
            </a:r>
          </a:p>
          <a:p>
            <a:pPr marL="0" indent="0">
              <a:buNone/>
            </a:pPr>
            <a:br>
              <a:rPr kumimoji="1" lang="en-US" altLang="zh-CN" sz="2005" dirty="0">
                <a:solidFill>
                  <a:schemeClr val="tx1"/>
                </a:solidFill>
                <a:latin typeface="微软雅黑" panose="020B0503020204020204" pitchFamily="34" charset="-122"/>
                <a:ea typeface="微软雅黑" panose="020B0503020204020204" pitchFamily="34" charset="-122"/>
              </a:rPr>
            </a:br>
            <a:br>
              <a:rPr lang="en-US" altLang="zh-CN" sz="2000" dirty="0">
                <a:solidFill>
                  <a:schemeClr val="tx1"/>
                </a:solidFill>
                <a:latin typeface="微软雅黑" panose="020B0503020204020204" pitchFamily="34" charset="-122"/>
                <a:ea typeface="微软雅黑" panose="020B0503020204020204" pitchFamily="34" charset="-122"/>
              </a:rPr>
            </a:b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309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F0E9D-FE03-47CA-A8C5-B9BFBF9B9042}"/>
              </a:ext>
            </a:extLst>
          </p:cNvPr>
          <p:cNvSpPr>
            <a:spLocks noGrp="1"/>
          </p:cNvSpPr>
          <p:nvPr>
            <p:ph type="title"/>
          </p:nvPr>
        </p:nvSpPr>
        <p:spPr/>
        <p:txBody>
          <a:bodyPr/>
          <a:lstStyle/>
          <a:p>
            <a:r>
              <a:rPr lang="en-US" altLang="zh-CN" dirty="0"/>
              <a:t>Evaluation Criteria</a:t>
            </a:r>
            <a:endParaRPr lang="zh-CN" altLang="en-US" dirty="0"/>
          </a:p>
        </p:txBody>
      </p:sp>
      <p:sp>
        <p:nvSpPr>
          <p:cNvPr id="3" name="内容占位符 2">
            <a:extLst>
              <a:ext uri="{FF2B5EF4-FFF2-40B4-BE49-F238E27FC236}">
                <a16:creationId xmlns:a16="http://schemas.microsoft.com/office/drawing/2014/main" id="{1A6580DF-9FA9-4826-9EBC-318D95D3906F}"/>
              </a:ext>
            </a:extLst>
          </p:cNvPr>
          <p:cNvSpPr>
            <a:spLocks noGrp="1"/>
          </p:cNvSpPr>
          <p:nvPr>
            <p:ph idx="1"/>
          </p:nvPr>
        </p:nvSpPr>
        <p:spPr>
          <a:xfrm>
            <a:off x="917346" y="1092266"/>
            <a:ext cx="4278300" cy="5061364"/>
          </a:xfrm>
        </p:spPr>
        <p:txBody>
          <a:bodyPr/>
          <a:lstStyle/>
          <a:p>
            <a:pPr marL="3658196" lvl="8" indent="0">
              <a:buNone/>
            </a:pPr>
            <a:endParaRPr lang="en-US" altLang="zh-CN" dirty="0"/>
          </a:p>
          <a:p>
            <a:pPr>
              <a:buFont typeface="Wingdings" panose="05000000000000000000" pitchFamily="2" charset="2"/>
              <a:buChar char="n"/>
            </a:pPr>
            <a:r>
              <a:rPr lang="en-US" altLang="zh-CN" sz="2400" dirty="0">
                <a:solidFill>
                  <a:schemeClr val="tx1"/>
                </a:solidFill>
              </a:rPr>
              <a:t>Community Environment</a:t>
            </a:r>
          </a:p>
          <a:p>
            <a:pPr marL="3658196" lvl="8" indent="0">
              <a:buNone/>
            </a:pPr>
            <a:r>
              <a:rPr lang="en-US" altLang="zh-CN" sz="2400" dirty="0"/>
              <a:t>		     </a:t>
            </a:r>
          </a:p>
          <a:p>
            <a:pPr>
              <a:buFont typeface="Wingdings" panose="05000000000000000000" pitchFamily="2" charset="2"/>
              <a:buChar char="n"/>
            </a:pPr>
            <a:r>
              <a:rPr lang="en-US" altLang="zh-CN" sz="2400" dirty="0">
                <a:solidFill>
                  <a:schemeClr val="tx1"/>
                </a:solidFill>
              </a:rPr>
              <a:t>User Convenience</a:t>
            </a:r>
          </a:p>
          <a:p>
            <a:pPr>
              <a:buFont typeface="Wingdings" panose="05000000000000000000" pitchFamily="2" charset="2"/>
              <a:buChar char="n"/>
            </a:pP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Programming Paradigms</a:t>
            </a: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r>
              <a:rPr lang="en-US" altLang="zh-CN" sz="2400" dirty="0">
                <a:solidFill>
                  <a:schemeClr val="tx1"/>
                </a:solidFill>
              </a:rPr>
              <a:t>Scalability</a:t>
            </a:r>
          </a:p>
          <a:p>
            <a:pPr>
              <a:buFont typeface="Wingdings" panose="05000000000000000000" pitchFamily="2" charset="2"/>
              <a:buChar char="n"/>
            </a:pPr>
            <a:endParaRPr lang="en-US" altLang="zh-CN" dirty="0"/>
          </a:p>
        </p:txBody>
      </p:sp>
      <p:sp>
        <p:nvSpPr>
          <p:cNvPr id="4" name="内容占位符 2">
            <a:extLst>
              <a:ext uri="{FF2B5EF4-FFF2-40B4-BE49-F238E27FC236}">
                <a16:creationId xmlns:a16="http://schemas.microsoft.com/office/drawing/2014/main" id="{A5360065-78BE-4CD6-BE78-6360F5793BEE}"/>
              </a:ext>
            </a:extLst>
          </p:cNvPr>
          <p:cNvSpPr txBox="1">
            <a:spLocks/>
          </p:cNvSpPr>
          <p:nvPr/>
        </p:nvSpPr>
        <p:spPr bwMode="auto">
          <a:xfrm>
            <a:off x="6312388" y="1122177"/>
            <a:ext cx="4323521" cy="5549174"/>
          </a:xfrm>
          <a:prstGeom prst="rect">
            <a:avLst/>
          </a:prstGeom>
          <a:noFill/>
          <a:ln>
            <a:noFill/>
          </a:ln>
        </p:spPr>
        <p:txBody>
          <a:bodyPr vert="horz" wrap="square" lIns="91440" tIns="45720" rIns="91440" bIns="45720" numCol="1" anchor="t" anchorCtr="0" compatLnSpc="1"/>
          <a:lstStyle>
            <a:lvl1pPr marL="343155" indent="-343155" algn="l" rtl="0" eaLnBrk="1" fontAlgn="base" hangingPunct="1">
              <a:lnSpc>
                <a:spcPct val="150000"/>
              </a:lnSpc>
              <a:spcBef>
                <a:spcPct val="20000"/>
              </a:spcBef>
              <a:spcAft>
                <a:spcPct val="0"/>
              </a:spcAft>
              <a:buFont typeface="Wingdings" panose="05000000000000000000" pitchFamily="2" charset="2"/>
              <a:buChar char="p"/>
              <a:defRPr kumimoji="1" sz="2005" b="0" kern="1200">
                <a:solidFill>
                  <a:schemeClr val="accent4">
                    <a:lumMod val="50000"/>
                  </a:schemeClr>
                </a:solidFill>
                <a:latin typeface="微软雅黑" panose="020B0503020204020204" charset="-122"/>
                <a:ea typeface="微软雅黑" panose="020B0503020204020204" charset="-122"/>
                <a:cs typeface="宋体" panose="02010600030101010101" pitchFamily="2" charset="-122"/>
              </a:defRPr>
            </a:lvl1pPr>
            <a:lvl2pPr marL="742972" indent="-285856" algn="l" rtl="0" eaLnBrk="1" fontAlgn="base" hangingPunct="1">
              <a:lnSpc>
                <a:spcPct val="150000"/>
              </a:lnSpc>
              <a:spcBef>
                <a:spcPct val="20000"/>
              </a:spcBef>
              <a:spcAft>
                <a:spcPct val="0"/>
              </a:spcAft>
              <a:buFont typeface="Wingdings" panose="05000000000000000000" pitchFamily="2" charset="2"/>
              <a:buChar char="ü"/>
              <a:defRPr kumimoji="1" sz="1604" b="0" kern="1200">
                <a:solidFill>
                  <a:schemeClr val="accent5">
                    <a:lumMod val="50000"/>
                  </a:schemeClr>
                </a:solidFill>
                <a:latin typeface="微软雅黑" panose="020B0503020204020204" charset="-122"/>
                <a:ea typeface="微软雅黑" panose="020B0503020204020204" charset="-122"/>
                <a:cs typeface="+mn-cs"/>
              </a:defRPr>
            </a:lvl2pPr>
            <a:lvl3pPr marL="1143425" indent="-228558" algn="l" rtl="0" eaLnBrk="1" fontAlgn="base" hangingPunct="1">
              <a:lnSpc>
                <a:spcPct val="120000"/>
              </a:lnSpc>
              <a:spcBef>
                <a:spcPct val="20000"/>
              </a:spcBef>
              <a:spcAft>
                <a:spcPct val="0"/>
              </a:spcAft>
              <a:buFont typeface="Wingdings" panose="05000000000000000000" pitchFamily="2" charset="2"/>
              <a:buChar char="u"/>
              <a:defRPr kumimoji="1" sz="1604" b="0" kern="1200">
                <a:solidFill>
                  <a:schemeClr val="tx1"/>
                </a:solidFill>
                <a:latin typeface="微软雅黑" panose="020B0503020204020204" charset="-122"/>
                <a:ea typeface="微软雅黑" panose="020B0503020204020204" charset="-122"/>
                <a:cs typeface="+mn-cs"/>
              </a:defRPr>
            </a:lvl3pPr>
            <a:lvl4pPr marL="1600541"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4pPr>
            <a:lvl5pPr marL="2057656"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5pPr>
            <a:lvl6pPr marL="2514771"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87"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9"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754"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endParaRPr lang="en-US" altLang="zh-CN" dirty="0"/>
          </a:p>
          <a:p>
            <a:pPr marL="3658196" lvl="8" indent="0">
              <a:buFont typeface="Arial" panose="020B0604020202020204" pitchFamily="34" charset="0"/>
              <a:buNone/>
            </a:pPr>
            <a:endParaRPr lang="en-US" altLang="zh-CN" dirty="0"/>
          </a:p>
          <a:p>
            <a:pPr>
              <a:buFont typeface="Wingdings" panose="05000000000000000000" pitchFamily="2" charset="2"/>
              <a:buChar char="n"/>
            </a:pPr>
            <a:r>
              <a:rPr lang="en-US" altLang="zh-CN" sz="2400" dirty="0">
                <a:solidFill>
                  <a:schemeClr val="tx1"/>
                </a:solidFill>
              </a:rPr>
              <a:t>Versatility   </a:t>
            </a:r>
          </a:p>
          <a:p>
            <a:pPr marL="0" indent="0">
              <a:buNone/>
            </a:pPr>
            <a:r>
              <a:rPr lang="en-US" altLang="zh-CN" sz="2400" dirty="0">
                <a:solidFill>
                  <a:schemeClr val="tx1"/>
                </a:solidFill>
              </a:rPr>
              <a:t>  </a:t>
            </a:r>
          </a:p>
          <a:p>
            <a:pPr>
              <a:buFont typeface="Wingdings" panose="05000000000000000000" pitchFamily="2" charset="2"/>
              <a:buChar char="n"/>
            </a:pPr>
            <a:r>
              <a:rPr lang="en-US" altLang="zh-CN" sz="2400" dirty="0">
                <a:solidFill>
                  <a:schemeClr val="tx1"/>
                </a:solidFill>
              </a:rPr>
              <a:t>Interactivity</a:t>
            </a:r>
          </a:p>
          <a:p>
            <a:pPr>
              <a:buFont typeface="Wingdings" panose="05000000000000000000" pitchFamily="2" charset="2"/>
              <a:buChar char="n"/>
            </a:pP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Current Problem</a:t>
            </a:r>
          </a:p>
          <a:p>
            <a:pPr>
              <a:buFont typeface="Wingdings" panose="05000000000000000000" pitchFamily="2" charset="2"/>
              <a:buChar char="n"/>
            </a:pPr>
            <a:endParaRPr lang="en-US" altLang="zh-CN" dirty="0"/>
          </a:p>
          <a:p>
            <a:pPr>
              <a:buFont typeface="Wingdings" panose="05000000000000000000" pitchFamily="2" charset="2"/>
              <a:buChar char="n"/>
            </a:pPr>
            <a:endParaRPr lang="en-US" altLang="zh-CN" dirty="0"/>
          </a:p>
        </p:txBody>
      </p:sp>
    </p:spTree>
    <p:extLst>
      <p:ext uri="{BB962C8B-B14F-4D97-AF65-F5344CB8AC3E}">
        <p14:creationId xmlns:p14="http://schemas.microsoft.com/office/powerpoint/2010/main" val="134181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Functional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2"/>
            <a:ext cx="11224436" cy="5691383"/>
          </a:xfrm>
        </p:spPr>
        <p:txBody>
          <a:bodyPr/>
          <a:lstStyle/>
          <a:p>
            <a:pPr>
              <a:buFont typeface="Wingdings" panose="05000000000000000000" pitchFamily="2" charset="2"/>
              <a:buChar char="n"/>
            </a:pPr>
            <a:r>
              <a:rPr kumimoji="1" lang="en-US" altLang="zh-CN" sz="2400" dirty="0">
                <a:solidFill>
                  <a:schemeClr val="tx1"/>
                </a:solidFill>
                <a:latin typeface="微软雅黑" panose="020B0503020204020204" pitchFamily="34" charset="-122"/>
                <a:ea typeface="微软雅黑" panose="020B0503020204020204" pitchFamily="34" charset="-122"/>
              </a:rPr>
              <a:t>Anonymous Functions</a:t>
            </a:r>
          </a:p>
          <a:p>
            <a:pPr marL="399817" lvl="1" indent="0">
              <a:buNone/>
            </a:pPr>
            <a:br>
              <a:rPr kumimoji="1" lang="en-US" altLang="zh-CN" sz="2399" dirty="0">
                <a:solidFill>
                  <a:schemeClr val="tx1"/>
                </a:solidFill>
                <a:latin typeface="微软雅黑" panose="020B0503020204020204" pitchFamily="34" charset="-122"/>
                <a:ea typeface="微软雅黑" panose="020B0503020204020204" pitchFamily="34" charset="-122"/>
              </a:rPr>
            </a:br>
            <a:r>
              <a:rPr lang="en-US" altLang="zh-CN" sz="2000" b="0" i="0" dirty="0">
                <a:solidFill>
                  <a:schemeClr val="tx1"/>
                </a:solidFill>
                <a:effectLst/>
                <a:latin typeface="微软雅黑" panose="020B0503020204020204" pitchFamily="34" charset="-122"/>
                <a:ea typeface="微软雅黑" panose="020B0503020204020204" pitchFamily="34" charset="-122"/>
              </a:rPr>
              <a:t>An </a:t>
            </a:r>
            <a:r>
              <a:rPr lang="en-US" altLang="zh-CN" sz="2000" b="1" i="0" dirty="0">
                <a:solidFill>
                  <a:schemeClr val="tx1"/>
                </a:solidFill>
                <a:effectLst/>
                <a:latin typeface="微软雅黑" panose="020B0503020204020204" pitchFamily="34" charset="-122"/>
                <a:ea typeface="微软雅黑" panose="020B0503020204020204" pitchFamily="34" charset="-122"/>
              </a:rPr>
              <a:t>anonymous function</a:t>
            </a:r>
            <a:r>
              <a:rPr lang="en-US" altLang="zh-CN" sz="2000" b="0" i="0" dirty="0">
                <a:solidFill>
                  <a:schemeClr val="tx1"/>
                </a:solidFill>
                <a:effectLst/>
                <a:latin typeface="微软雅黑" panose="020B0503020204020204" pitchFamily="34" charset="-122"/>
                <a:ea typeface="微软雅黑" panose="020B0503020204020204" pitchFamily="34" charset="-122"/>
              </a:rPr>
              <a:t> is a function without a name. </a:t>
            </a:r>
            <a:endParaRPr lang="zh-CN" altLang="en-US" sz="2000" dirty="0">
              <a:solidFill>
                <a:schemeClr val="tx1"/>
              </a:solidFill>
              <a:latin typeface="微软雅黑" panose="020B0503020204020204" pitchFamily="34" charset="-122"/>
              <a:ea typeface="微软雅黑" panose="020B0503020204020204" pitchFamily="34" charset="-122"/>
            </a:endParaRPr>
          </a:p>
          <a:p>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625DE7D-13FA-448A-A983-49059BBD2F42}"/>
              </a:ext>
            </a:extLst>
          </p:cNvPr>
          <p:cNvSpPr txBox="1"/>
          <p:nvPr/>
        </p:nvSpPr>
        <p:spPr>
          <a:xfrm>
            <a:off x="3812804" y="3471138"/>
            <a:ext cx="4566391" cy="1938992"/>
          </a:xfrm>
          <a:prstGeom prst="rect">
            <a:avLst/>
          </a:prstGeom>
          <a:noFill/>
        </p:spPr>
        <p:txBody>
          <a:bodyPr wrap="square">
            <a:spAutoFit/>
          </a:bodyPr>
          <a:lstStyle/>
          <a:p>
            <a:pPr marL="0" indent="0">
              <a:buNone/>
            </a:pPr>
            <a:r>
              <a:rPr lang="en-US" altLang="zh-CN" sz="2000" dirty="0" err="1">
                <a:latin typeface="微软雅黑" panose="020B0503020204020204" pitchFamily="34" charset="-122"/>
                <a:ea typeface="微软雅黑" panose="020B0503020204020204" pitchFamily="34" charset="-122"/>
              </a:rPr>
              <a:t>func</a:t>
            </a:r>
            <a:r>
              <a:rPr lang="en-US" altLang="zh-CN" sz="2000" dirty="0">
                <a:latin typeface="微软雅黑" panose="020B0503020204020204" pitchFamily="34" charset="-122"/>
                <a:ea typeface="微软雅黑" panose="020B0503020204020204" pitchFamily="34" charset="-122"/>
              </a:rPr>
              <a:t> main() {</a:t>
            </a:r>
          </a:p>
          <a:p>
            <a:pPr marL="0" indent="0">
              <a:buNone/>
            </a:pPr>
            <a:r>
              <a:rPr lang="en-US" altLang="zh-CN" sz="2000" dirty="0">
                <a:latin typeface="微软雅黑" panose="020B0503020204020204" pitchFamily="34" charset="-122"/>
                <a:ea typeface="微软雅黑" panose="020B0503020204020204" pitchFamily="34" charset="-122"/>
              </a:rPr>
              <a:t>	a := </a:t>
            </a:r>
            <a:r>
              <a:rPr lang="en-US" altLang="zh-CN" sz="2000" dirty="0" err="1">
                <a:latin typeface="微软雅黑" panose="020B0503020204020204" pitchFamily="34" charset="-122"/>
                <a:ea typeface="微软雅黑" panose="020B0503020204020204" pitchFamily="34" charset="-122"/>
              </a:rPr>
              <a:t>func</a:t>
            </a:r>
            <a:r>
              <a:rPr lang="en-US" altLang="zh-CN" sz="2000" dirty="0">
                <a:latin typeface="微软雅黑" panose="020B0503020204020204" pitchFamily="34" charset="-122"/>
                <a:ea typeface="微软雅黑" panose="020B0503020204020204" pitchFamily="34" charset="-122"/>
              </a:rPr>
              <a:t>() {</a:t>
            </a:r>
          </a:p>
          <a:p>
            <a:pPr marL="0" indent="0">
              <a:buNone/>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fmt.Println</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Func</a:t>
            </a:r>
            <a:r>
              <a:rPr lang="en-US" altLang="zh-CN" sz="2000" dirty="0">
                <a:latin typeface="微软雅黑" panose="020B0503020204020204" pitchFamily="34" charset="-122"/>
                <a:ea typeface="微软雅黑" panose="020B0503020204020204" pitchFamily="34" charset="-122"/>
              </a:rPr>
              <a:t> A")</a:t>
            </a:r>
          </a:p>
          <a:p>
            <a:pPr marL="0" indent="0">
              <a:buNone/>
            </a:pPr>
            <a:r>
              <a:rPr lang="en-US" altLang="zh-CN" sz="2000" dirty="0">
                <a:latin typeface="微软雅黑" panose="020B0503020204020204" pitchFamily="34" charset="-122"/>
                <a:ea typeface="微软雅黑" panose="020B0503020204020204" pitchFamily="34" charset="-122"/>
              </a:rPr>
              <a:t>	}</a:t>
            </a:r>
          </a:p>
          <a:p>
            <a:pPr marL="0" indent="0">
              <a:buNone/>
            </a:pPr>
            <a:r>
              <a:rPr lang="en-US" altLang="zh-CN" sz="2000" dirty="0">
                <a:latin typeface="微软雅黑" panose="020B0503020204020204" pitchFamily="34" charset="-122"/>
                <a:ea typeface="微软雅黑" panose="020B0503020204020204" pitchFamily="34" charset="-122"/>
              </a:rPr>
              <a:t>	a()</a:t>
            </a:r>
          </a:p>
          <a:p>
            <a:pPr marL="0" indent="0">
              <a:buNone/>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237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2E80-470A-423B-8321-CC7E732536D6}"/>
              </a:ext>
            </a:extLst>
          </p:cNvPr>
          <p:cNvSpPr>
            <a:spLocks noGrp="1"/>
          </p:cNvSpPr>
          <p:nvPr>
            <p:ph type="title"/>
          </p:nvPr>
        </p:nvSpPr>
        <p:spPr/>
        <p:txBody>
          <a:bodyPr/>
          <a:lstStyle/>
          <a:p>
            <a:r>
              <a:rPr lang="en-US" altLang="zh-CN" dirty="0"/>
              <a:t>Functional Paradigm</a:t>
            </a:r>
            <a:endParaRPr lang="zh-CN" altLang="en-US" dirty="0"/>
          </a:p>
        </p:txBody>
      </p:sp>
      <p:sp>
        <p:nvSpPr>
          <p:cNvPr id="3" name="内容占位符 2">
            <a:extLst>
              <a:ext uri="{FF2B5EF4-FFF2-40B4-BE49-F238E27FC236}">
                <a16:creationId xmlns:a16="http://schemas.microsoft.com/office/drawing/2014/main" id="{BAF12B76-F608-43BD-81D5-77A60339E5DB}"/>
              </a:ext>
            </a:extLst>
          </p:cNvPr>
          <p:cNvSpPr>
            <a:spLocks noGrp="1"/>
          </p:cNvSpPr>
          <p:nvPr>
            <p:ph idx="1"/>
          </p:nvPr>
        </p:nvSpPr>
        <p:spPr>
          <a:xfrm>
            <a:off x="609601" y="942623"/>
            <a:ext cx="11224436" cy="1545396"/>
          </a:xfrm>
        </p:spPr>
        <p:txBody>
          <a:bodyPr/>
          <a:lstStyle/>
          <a:p>
            <a:pPr>
              <a:buFont typeface="Wingdings" panose="05000000000000000000" pitchFamily="2" charset="2"/>
              <a:buChar char="n"/>
            </a:pPr>
            <a:r>
              <a:rPr kumimoji="1" lang="en-US" altLang="zh-CN" sz="2400" dirty="0">
                <a:solidFill>
                  <a:schemeClr val="tx1"/>
                </a:solidFill>
                <a:latin typeface="微软雅黑" panose="020B0503020204020204" pitchFamily="34" charset="-122"/>
                <a:ea typeface="微软雅黑" panose="020B0503020204020204" pitchFamily="34" charset="-122"/>
              </a:rPr>
              <a:t>Closures </a:t>
            </a:r>
            <a:endParaRPr lang="en-US" altLang="zh-CN" sz="2400" b="0" i="0" dirty="0">
              <a:solidFill>
                <a:schemeClr val="tx1"/>
              </a:solidFill>
              <a:effectLst/>
              <a:latin typeface="微软雅黑" panose="020B0503020204020204" pitchFamily="34" charset="-122"/>
              <a:ea typeface="微软雅黑" panose="020B0503020204020204" pitchFamily="34" charset="-122"/>
            </a:endParaRPr>
          </a:p>
          <a:p>
            <a:pPr marL="399817" lvl="1" indent="0">
              <a:buNone/>
            </a:pPr>
            <a:r>
              <a:rPr lang="en-US" altLang="zh-CN" sz="2000" b="0" i="0" dirty="0">
                <a:solidFill>
                  <a:schemeClr val="tx1"/>
                </a:solidFill>
                <a:effectLst/>
                <a:latin typeface="微软雅黑" panose="020B0503020204020204" pitchFamily="34" charset="-122"/>
                <a:ea typeface="微软雅黑" panose="020B0503020204020204" pitchFamily="34" charset="-122"/>
              </a:rPr>
              <a:t>A closure is a mechanism present in some programming language that allows functions to “remember” the variables that were present in their outer scope when they were defined.</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D0897B85-56E3-4100-96C9-3FD2FCB29CF3}"/>
              </a:ext>
            </a:extLst>
          </p:cNvPr>
          <p:cNvSpPr txBox="1">
            <a:spLocks/>
          </p:cNvSpPr>
          <p:nvPr/>
        </p:nvSpPr>
        <p:spPr bwMode="auto">
          <a:xfrm>
            <a:off x="1568069" y="2952819"/>
            <a:ext cx="3370534" cy="3681187"/>
          </a:xfrm>
          <a:prstGeom prst="rect">
            <a:avLst/>
          </a:prstGeom>
          <a:noFill/>
          <a:ln>
            <a:noFill/>
          </a:ln>
        </p:spPr>
        <p:txBody>
          <a:bodyPr vert="horz" wrap="square" lIns="91440" tIns="45720" rIns="91440" bIns="45720" numCol="1" anchor="t" anchorCtr="0" compatLnSpc="1">
            <a:normAutofit/>
          </a:bodyPr>
          <a:lstStyle>
            <a:lvl1pPr marL="343155" indent="-343155" algn="l" rtl="0" eaLnBrk="1" fontAlgn="base" hangingPunct="1">
              <a:lnSpc>
                <a:spcPct val="150000"/>
              </a:lnSpc>
              <a:spcBef>
                <a:spcPct val="20000"/>
              </a:spcBef>
              <a:spcAft>
                <a:spcPct val="0"/>
              </a:spcAft>
              <a:buFont typeface="Wingdings" panose="05000000000000000000" pitchFamily="2" charset="2"/>
              <a:buChar char="p"/>
              <a:defRPr kumimoji="1" sz="2005" b="0" kern="1200">
                <a:solidFill>
                  <a:schemeClr val="accent4">
                    <a:lumMod val="50000"/>
                  </a:schemeClr>
                </a:solidFill>
                <a:latin typeface="微软雅黑" panose="020B0503020204020204" charset="-122"/>
                <a:ea typeface="微软雅黑" panose="020B0503020204020204" charset="-122"/>
                <a:cs typeface="宋体" panose="02010600030101010101" pitchFamily="2" charset="-122"/>
              </a:defRPr>
            </a:lvl1pPr>
            <a:lvl2pPr marL="742972" indent="-285856" algn="l" rtl="0" eaLnBrk="1" fontAlgn="base" hangingPunct="1">
              <a:lnSpc>
                <a:spcPct val="150000"/>
              </a:lnSpc>
              <a:spcBef>
                <a:spcPct val="20000"/>
              </a:spcBef>
              <a:spcAft>
                <a:spcPct val="0"/>
              </a:spcAft>
              <a:buFont typeface="Wingdings" panose="05000000000000000000" pitchFamily="2" charset="2"/>
              <a:buChar char="ü"/>
              <a:defRPr kumimoji="1" sz="1604" b="0" kern="1200">
                <a:solidFill>
                  <a:schemeClr val="accent5">
                    <a:lumMod val="50000"/>
                  </a:schemeClr>
                </a:solidFill>
                <a:latin typeface="微软雅黑" panose="020B0503020204020204" charset="-122"/>
                <a:ea typeface="微软雅黑" panose="020B0503020204020204" charset="-122"/>
                <a:cs typeface="+mn-cs"/>
              </a:defRPr>
            </a:lvl2pPr>
            <a:lvl3pPr marL="1143425" indent="-228558" algn="l" rtl="0" eaLnBrk="1" fontAlgn="base" hangingPunct="1">
              <a:lnSpc>
                <a:spcPct val="120000"/>
              </a:lnSpc>
              <a:spcBef>
                <a:spcPct val="20000"/>
              </a:spcBef>
              <a:spcAft>
                <a:spcPct val="0"/>
              </a:spcAft>
              <a:buFont typeface="Wingdings" panose="05000000000000000000" pitchFamily="2" charset="2"/>
              <a:buChar char="u"/>
              <a:defRPr kumimoji="1" sz="1604" b="0" kern="1200">
                <a:solidFill>
                  <a:schemeClr val="tx1"/>
                </a:solidFill>
                <a:latin typeface="微软雅黑" panose="020B0503020204020204" charset="-122"/>
                <a:ea typeface="微软雅黑" panose="020B0503020204020204" charset="-122"/>
                <a:cs typeface="+mn-cs"/>
              </a:defRPr>
            </a:lvl3pPr>
            <a:lvl4pPr marL="1600541"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4pPr>
            <a:lvl5pPr marL="2057656"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5pPr>
            <a:lvl6pPr marL="2514771"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87"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9"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754"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dirty="0" err="1">
                <a:solidFill>
                  <a:schemeClr val="tx1"/>
                </a:solidFill>
                <a:latin typeface="微软雅黑" panose="020B0503020204020204" pitchFamily="34" charset="-122"/>
                <a:ea typeface="微软雅黑" panose="020B0503020204020204" pitchFamily="34" charset="-122"/>
              </a:rPr>
              <a:t>func</a:t>
            </a:r>
            <a:r>
              <a:rPr lang="en-US" altLang="zh-CN" dirty="0">
                <a:solidFill>
                  <a:schemeClr val="tx1"/>
                </a:solidFill>
                <a:latin typeface="微软雅黑" panose="020B0503020204020204" pitchFamily="34" charset="-122"/>
                <a:ea typeface="微软雅黑" panose="020B0503020204020204" pitchFamily="34" charset="-122"/>
              </a:rPr>
              <a:t> main() {</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f := closure(10)</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res1 := f(1)	</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fmt.Println</a:t>
            </a:r>
            <a:r>
              <a:rPr lang="en-US" altLang="zh-CN" dirty="0">
                <a:solidFill>
                  <a:schemeClr val="tx1"/>
                </a:solidFill>
                <a:latin typeface="微软雅黑" panose="020B0503020204020204" pitchFamily="34" charset="-122"/>
                <a:ea typeface="微软雅黑" panose="020B0503020204020204" pitchFamily="34" charset="-122"/>
              </a:rPr>
              <a:t>(res1)</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res2 := f(2)</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dirty="0" err="1">
                <a:solidFill>
                  <a:schemeClr val="tx1"/>
                </a:solidFill>
                <a:latin typeface="微软雅黑" panose="020B0503020204020204" pitchFamily="34" charset="-122"/>
                <a:ea typeface="微软雅黑" panose="020B0503020204020204" pitchFamily="34" charset="-122"/>
              </a:rPr>
              <a:t>fmt.Println</a:t>
            </a:r>
            <a:r>
              <a:rPr lang="en-US" altLang="zh-CN" dirty="0">
                <a:solidFill>
                  <a:schemeClr val="tx1"/>
                </a:solidFill>
                <a:latin typeface="微软雅黑" panose="020B0503020204020204" pitchFamily="34" charset="-122"/>
                <a:ea typeface="微软雅黑" panose="020B0503020204020204" pitchFamily="34" charset="-122"/>
              </a:rPr>
              <a:t>(res2)</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a:t>
            </a:r>
          </a:p>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3F6B99D-E1FD-4DDE-8455-711D6D5206F5}"/>
              </a:ext>
            </a:extLst>
          </p:cNvPr>
          <p:cNvSpPr txBox="1"/>
          <p:nvPr/>
        </p:nvSpPr>
        <p:spPr>
          <a:xfrm>
            <a:off x="5462685" y="3429000"/>
            <a:ext cx="6177516" cy="2585323"/>
          </a:xfrm>
          <a:prstGeom prst="rect">
            <a:avLst/>
          </a:prstGeom>
          <a:noFill/>
        </p:spPr>
        <p:txBody>
          <a:bodyPr wrap="square">
            <a:spAutoFit/>
          </a:bodyPr>
          <a:lstStyle/>
          <a:p>
            <a:pPr marL="0" indent="0">
              <a:buNone/>
            </a:pPr>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 closure(x int) </a:t>
            </a:r>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(int) int {</a:t>
            </a:r>
          </a:p>
          <a:p>
            <a:pPr marL="0" indent="0">
              <a:buNone/>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fmt.Printf</a:t>
            </a:r>
            <a:r>
              <a:rPr lang="en-US" altLang="zh-CN" dirty="0">
                <a:latin typeface="微软雅黑" panose="020B0503020204020204" pitchFamily="34" charset="-122"/>
                <a:ea typeface="微软雅黑" panose="020B0503020204020204" pitchFamily="34" charset="-122"/>
              </a:rPr>
              <a:t>("%p \n", &amp;x)</a:t>
            </a:r>
          </a:p>
          <a:p>
            <a:pPr marL="0" indent="0">
              <a:buNone/>
            </a:pPr>
            <a:r>
              <a:rPr lang="en-US" altLang="zh-CN" dirty="0">
                <a:latin typeface="微软雅黑" panose="020B0503020204020204" pitchFamily="34" charset="-122"/>
                <a:ea typeface="微软雅黑" panose="020B0503020204020204" pitchFamily="34" charset="-122"/>
              </a:rPr>
              <a:t>	return </a:t>
            </a:r>
            <a:r>
              <a:rPr lang="en-US" altLang="zh-CN" dirty="0" err="1">
                <a:latin typeface="微软雅黑" panose="020B0503020204020204" pitchFamily="34" charset="-122"/>
                <a:ea typeface="微软雅黑" panose="020B0503020204020204" pitchFamily="34" charset="-122"/>
              </a:rPr>
              <a:t>func</a:t>
            </a:r>
            <a:r>
              <a:rPr lang="en-US" altLang="zh-CN" dirty="0">
                <a:latin typeface="微软雅黑" panose="020B0503020204020204" pitchFamily="34" charset="-122"/>
                <a:ea typeface="微软雅黑" panose="020B0503020204020204" pitchFamily="34" charset="-122"/>
              </a:rPr>
              <a:t>(y int) int {</a:t>
            </a:r>
          </a:p>
          <a:p>
            <a:pPr marL="0" indent="0">
              <a:buNone/>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fmt.Printf</a:t>
            </a:r>
            <a:r>
              <a:rPr lang="en-US" altLang="zh-CN" dirty="0">
                <a:latin typeface="微软雅黑" panose="020B0503020204020204" pitchFamily="34" charset="-122"/>
                <a:ea typeface="微软雅黑" panose="020B0503020204020204" pitchFamily="34" charset="-122"/>
              </a:rPr>
              <a:t>("%p \n", &amp;x)</a:t>
            </a:r>
          </a:p>
          <a:p>
            <a:pPr marL="0" indent="0">
              <a:buNone/>
            </a:pPr>
            <a:r>
              <a:rPr lang="en-US" altLang="zh-CN" dirty="0">
                <a:latin typeface="微软雅黑" panose="020B0503020204020204" pitchFamily="34" charset="-122"/>
                <a:ea typeface="微软雅黑" panose="020B0503020204020204" pitchFamily="34" charset="-122"/>
              </a:rPr>
              <a:t>		return x + y</a:t>
            </a:r>
          </a:p>
          <a:p>
            <a:pPr marL="0" indent="0">
              <a:buNone/>
            </a:pPr>
            <a:r>
              <a:rPr lang="en-US" altLang="zh-CN" dirty="0">
                <a:latin typeface="微软雅黑" panose="020B0503020204020204" pitchFamily="34" charset="-122"/>
                <a:ea typeface="微软雅黑" panose="020B0503020204020204" pitchFamily="34" charset="-122"/>
              </a:rPr>
              <a:t>	}</a:t>
            </a:r>
          </a:p>
          <a:p>
            <a:pPr marL="0" indent="0">
              <a:buNone/>
            </a:pPr>
            <a:r>
              <a:rPr lang="en-US" altLang="zh-CN" dirty="0">
                <a:latin typeface="微软雅黑" panose="020B0503020204020204" pitchFamily="34" charset="-122"/>
                <a:ea typeface="微软雅黑" panose="020B0503020204020204" pitchFamily="34" charset="-122"/>
              </a:rPr>
              <a:t>}</a:t>
            </a:r>
          </a:p>
          <a:p>
            <a:pPr marL="0" indent="0">
              <a:buNone/>
            </a:pPr>
            <a:r>
              <a:rPr lang="en-US" altLang="zh-CN" dirty="0">
                <a:latin typeface="微软雅黑" panose="020B0503020204020204" pitchFamily="34" charset="-122"/>
                <a:ea typeface="微软雅黑" panose="020B0503020204020204" pitchFamily="34" charset="-122"/>
              </a:rPr>
              <a:t>//It can be seen that the address of x is the same for 3 times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5739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D1811-E839-402A-A860-98453AB33F54}"/>
              </a:ext>
            </a:extLst>
          </p:cNvPr>
          <p:cNvSpPr>
            <a:spLocks noGrp="1"/>
          </p:cNvSpPr>
          <p:nvPr>
            <p:ph type="title"/>
          </p:nvPr>
        </p:nvSpPr>
        <p:spPr/>
        <p:txBody>
          <a:bodyPr/>
          <a:lstStyle/>
          <a:p>
            <a:r>
              <a:rPr kumimoji="1" lang="en-US" altLang="zh-CN" dirty="0"/>
              <a:t>Scalability</a:t>
            </a:r>
            <a:endParaRPr lang="zh-CN" altLang="en-US" dirty="0"/>
          </a:p>
        </p:txBody>
      </p:sp>
      <p:sp>
        <p:nvSpPr>
          <p:cNvPr id="3" name="内容占位符 2">
            <a:extLst>
              <a:ext uri="{FF2B5EF4-FFF2-40B4-BE49-F238E27FC236}">
                <a16:creationId xmlns:a16="http://schemas.microsoft.com/office/drawing/2014/main" id="{D79CA5A8-7F43-41BB-A123-3D4289751818}"/>
              </a:ext>
            </a:extLst>
          </p:cNvPr>
          <p:cNvSpPr>
            <a:spLocks noGrp="1"/>
          </p:cNvSpPr>
          <p:nvPr>
            <p:ph idx="1"/>
          </p:nvPr>
        </p:nvSpPr>
        <p:spPr>
          <a:xfrm>
            <a:off x="597223" y="2243599"/>
            <a:ext cx="10997554" cy="2486377"/>
          </a:xfrm>
        </p:spPr>
        <p:txBody>
          <a:bodyPr/>
          <a:lstStyle/>
          <a:p>
            <a:pPr>
              <a:buFont typeface="Wingdings" panose="05000000000000000000" pitchFamily="2" charset="2"/>
              <a:buChar char="n"/>
            </a:pPr>
            <a:r>
              <a:rPr lang="en-US" altLang="zh-CN" sz="2400" dirty="0">
                <a:solidFill>
                  <a:schemeClr val="tx1"/>
                </a:solidFill>
              </a:rPr>
              <a:t>Scalability means that the system which is written by the language have a reasonable way to deal with the growth of the system (like data volume, traffic, complexity)</a:t>
            </a:r>
          </a:p>
          <a:p>
            <a:endParaRPr lang="en-US" altLang="zh-CN" sz="2400" dirty="0"/>
          </a:p>
          <a:p>
            <a:pPr>
              <a:buFont typeface="Wingdings" panose="05000000000000000000" pitchFamily="2" charset="2"/>
              <a:buChar char="n"/>
            </a:pPr>
            <a:r>
              <a:rPr lang="en-US" altLang="zh-CN" sz="2400" dirty="0">
                <a:solidFill>
                  <a:schemeClr val="tx1"/>
                </a:solidFill>
              </a:rPr>
              <a:t>One way to achieve: Concurrency</a:t>
            </a:r>
          </a:p>
          <a:p>
            <a:pPr>
              <a:buFont typeface="Wingdings" panose="05000000000000000000" pitchFamily="2" charset="2"/>
              <a:buChar char="n"/>
            </a:pPr>
            <a:endParaRPr lang="zh-CN" altLang="en-US" dirty="0">
              <a:solidFill>
                <a:schemeClr val="tx1"/>
              </a:solidFill>
            </a:endParaRPr>
          </a:p>
        </p:txBody>
      </p:sp>
    </p:spTree>
    <p:extLst>
      <p:ext uri="{BB962C8B-B14F-4D97-AF65-F5344CB8AC3E}">
        <p14:creationId xmlns:p14="http://schemas.microsoft.com/office/powerpoint/2010/main" val="3737217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EC2C6-218A-4B5C-BAC2-5C86691BEF13}"/>
              </a:ext>
            </a:extLst>
          </p:cNvPr>
          <p:cNvSpPr>
            <a:spLocks noGrp="1"/>
          </p:cNvSpPr>
          <p:nvPr>
            <p:ph type="title"/>
          </p:nvPr>
        </p:nvSpPr>
        <p:spPr/>
        <p:txBody>
          <a:bodyPr/>
          <a:lstStyle/>
          <a:p>
            <a:r>
              <a:rPr kumimoji="1" lang="en-US" altLang="zh-CN" dirty="0"/>
              <a:t>Scalability</a:t>
            </a:r>
            <a:endParaRPr lang="zh-CN" altLang="en-US" dirty="0"/>
          </a:p>
        </p:txBody>
      </p:sp>
      <p:sp>
        <p:nvSpPr>
          <p:cNvPr id="3" name="内容占位符 2">
            <a:extLst>
              <a:ext uri="{FF2B5EF4-FFF2-40B4-BE49-F238E27FC236}">
                <a16:creationId xmlns:a16="http://schemas.microsoft.com/office/drawing/2014/main" id="{3EEF1584-77CB-4C32-B429-70A5D3649CC6}"/>
              </a:ext>
            </a:extLst>
          </p:cNvPr>
          <p:cNvSpPr>
            <a:spLocks noGrp="1"/>
          </p:cNvSpPr>
          <p:nvPr>
            <p:ph idx="1"/>
          </p:nvPr>
        </p:nvSpPr>
        <p:spPr>
          <a:xfrm>
            <a:off x="520391" y="1084832"/>
            <a:ext cx="10972800" cy="5549174"/>
          </a:xfrm>
        </p:spPr>
        <p:txBody>
          <a:bodyPr/>
          <a:lstStyle/>
          <a:p>
            <a:pPr>
              <a:buFont typeface="Wingdings" panose="05000000000000000000" pitchFamily="2" charset="2"/>
              <a:buChar char="n"/>
            </a:pPr>
            <a:r>
              <a:rPr kumimoji="1" lang="en-US" altLang="zh-CN" sz="2400" dirty="0">
                <a:solidFill>
                  <a:schemeClr val="tx1"/>
                </a:solidFill>
              </a:rPr>
              <a:t>Go has a built-in concurrency mechanism</a:t>
            </a:r>
            <a:r>
              <a:rPr kumimoji="1" lang="zh-CN" altLang="en-US" sz="2400" dirty="0">
                <a:solidFill>
                  <a:schemeClr val="tx1"/>
                </a:solidFill>
              </a:rPr>
              <a:t> </a:t>
            </a:r>
            <a:r>
              <a:rPr kumimoji="1" lang="en-US" altLang="zh-CN" sz="2400" dirty="0">
                <a:solidFill>
                  <a:schemeClr val="tx1"/>
                </a:solidFill>
              </a:rPr>
              <a:t>–</a:t>
            </a:r>
            <a:r>
              <a:rPr kumimoji="1" lang="zh-CN" altLang="en-US" sz="2400" dirty="0">
                <a:solidFill>
                  <a:schemeClr val="tx1"/>
                </a:solidFill>
              </a:rPr>
              <a:t> </a:t>
            </a:r>
            <a:r>
              <a:rPr kumimoji="1" lang="en-US" altLang="zh-CN" sz="2400" dirty="0">
                <a:solidFill>
                  <a:schemeClr val="tx1"/>
                </a:solidFill>
              </a:rPr>
              <a:t>goroutine</a:t>
            </a:r>
            <a:endParaRPr kumimoji="1" lang="en-US" altLang="zh-CN" dirty="0">
              <a:solidFill>
                <a:schemeClr val="tx1"/>
              </a:solidFill>
            </a:endParaRPr>
          </a:p>
          <a:p>
            <a:pPr marL="0" indent="0">
              <a:buNone/>
            </a:pPr>
            <a:r>
              <a:rPr kumimoji="1" lang="en-US" altLang="zh-CN" dirty="0">
                <a:solidFill>
                  <a:schemeClr val="tx1"/>
                </a:solidFill>
              </a:rPr>
              <a:t>  	1) Kind like thread</a:t>
            </a:r>
          </a:p>
          <a:p>
            <a:pPr marL="0" indent="0">
              <a:buNone/>
            </a:pPr>
            <a:r>
              <a:rPr kumimoji="1" lang="en-US" altLang="zh-CN" dirty="0">
                <a:solidFill>
                  <a:schemeClr val="tx1"/>
                </a:solidFill>
              </a:rPr>
              <a:t>	2) Scheduled and managed by the Go runtime—go language itself to achieve a set of scheduling system</a:t>
            </a:r>
          </a:p>
          <a:p>
            <a:pPr marL="0" indent="0">
              <a:buNone/>
            </a:pPr>
            <a:r>
              <a:rPr lang="en-US" altLang="zh-CN" dirty="0">
                <a:solidFill>
                  <a:schemeClr val="tx1"/>
                </a:solidFill>
              </a:rPr>
              <a:t>	</a:t>
            </a:r>
            <a:r>
              <a:rPr kumimoji="1" lang="en-US" altLang="zh-CN" dirty="0">
                <a:solidFill>
                  <a:schemeClr val="tx1"/>
                </a:solidFill>
              </a:rPr>
              <a:t>3) The Go program intelligently allocates the tasks in Goroutine to each CPU</a:t>
            </a:r>
          </a:p>
          <a:p>
            <a:pPr>
              <a:buFont typeface="Wingdings" panose="05000000000000000000" pitchFamily="2" charset="2"/>
              <a:buChar char="n"/>
            </a:pPr>
            <a:endParaRPr kumimoji="1" lang="en-US" altLang="zh-CN" dirty="0">
              <a:solidFill>
                <a:schemeClr val="tx1"/>
              </a:solidFill>
            </a:endParaRPr>
          </a:p>
          <a:p>
            <a:pPr>
              <a:buFont typeface="Wingdings" panose="05000000000000000000" pitchFamily="2" charset="2"/>
              <a:buChar char="n"/>
            </a:pPr>
            <a:r>
              <a:rPr kumimoji="1" lang="en-US" altLang="zh-CN" sz="2400" dirty="0">
                <a:solidFill>
                  <a:schemeClr val="tx1"/>
                </a:solidFill>
              </a:rPr>
              <a:t>Compare to Java/C++:</a:t>
            </a:r>
          </a:p>
          <a:p>
            <a:pPr marL="0" indent="0">
              <a:buNone/>
            </a:pPr>
            <a:r>
              <a:rPr lang="en-US" altLang="zh-CN" dirty="0">
                <a:solidFill>
                  <a:schemeClr val="tx1"/>
                </a:solidFill>
              </a:rPr>
              <a:t>	</a:t>
            </a:r>
            <a:r>
              <a:rPr kumimoji="1" lang="en-US" altLang="zh-CN" dirty="0">
                <a:solidFill>
                  <a:schemeClr val="tx1"/>
                </a:solidFill>
              </a:rPr>
              <a:t>1) maintain a thread pool ourselves</a:t>
            </a:r>
          </a:p>
          <a:p>
            <a:pPr marL="0" indent="0">
              <a:buNone/>
            </a:pPr>
            <a:r>
              <a:rPr kumimoji="1" lang="en-US" altLang="zh-CN" dirty="0">
                <a:solidFill>
                  <a:schemeClr val="tx1"/>
                </a:solidFill>
              </a:rPr>
              <a:t>	2) wrap task after task ourselves</a:t>
            </a:r>
          </a:p>
          <a:p>
            <a:pPr marL="0" indent="0">
              <a:buNone/>
            </a:pPr>
            <a:r>
              <a:rPr lang="en-US" altLang="zh-CN" dirty="0">
                <a:solidFill>
                  <a:schemeClr val="tx1"/>
                </a:solidFill>
              </a:rPr>
              <a:t>	</a:t>
            </a:r>
            <a:r>
              <a:rPr kumimoji="1" lang="en-US" altLang="zh-CN" dirty="0">
                <a:solidFill>
                  <a:schemeClr val="tx1"/>
                </a:solidFill>
              </a:rPr>
              <a:t>3) schedule threads to perform tasks and maintain context switches ourselves</a:t>
            </a:r>
          </a:p>
          <a:p>
            <a:pPr>
              <a:buFont typeface="Wingdings" panose="05000000000000000000" pitchFamily="2" charset="2"/>
              <a:buChar char="n"/>
            </a:pPr>
            <a:endParaRPr lang="zh-CN" altLang="en-US" dirty="0">
              <a:solidFill>
                <a:schemeClr val="tx1"/>
              </a:solidFill>
            </a:endParaRPr>
          </a:p>
        </p:txBody>
      </p:sp>
    </p:spTree>
    <p:extLst>
      <p:ext uri="{BB962C8B-B14F-4D97-AF65-F5344CB8AC3E}">
        <p14:creationId xmlns:p14="http://schemas.microsoft.com/office/powerpoint/2010/main" val="68501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A2B5A-AA4F-42C7-BFEC-A58DAF626448}"/>
              </a:ext>
            </a:extLst>
          </p:cNvPr>
          <p:cNvSpPr>
            <a:spLocks noGrp="1"/>
          </p:cNvSpPr>
          <p:nvPr>
            <p:ph type="title"/>
          </p:nvPr>
        </p:nvSpPr>
        <p:spPr/>
        <p:txBody>
          <a:bodyPr/>
          <a:lstStyle/>
          <a:p>
            <a:r>
              <a:rPr kumimoji="1" lang="en-US" altLang="zh-CN" dirty="0"/>
              <a:t>Scalability</a:t>
            </a:r>
            <a:endParaRPr lang="zh-CN" altLang="en-US" dirty="0"/>
          </a:p>
        </p:txBody>
      </p:sp>
      <p:sp>
        <p:nvSpPr>
          <p:cNvPr id="3" name="内容占位符 2">
            <a:extLst>
              <a:ext uri="{FF2B5EF4-FFF2-40B4-BE49-F238E27FC236}">
                <a16:creationId xmlns:a16="http://schemas.microsoft.com/office/drawing/2014/main" id="{62EF5570-78F1-40AF-9342-06028F68B703}"/>
              </a:ext>
            </a:extLst>
          </p:cNvPr>
          <p:cNvSpPr>
            <a:spLocks noGrp="1"/>
          </p:cNvSpPr>
          <p:nvPr>
            <p:ph idx="1"/>
          </p:nvPr>
        </p:nvSpPr>
        <p:spPr>
          <a:xfrm>
            <a:off x="572431" y="1321764"/>
            <a:ext cx="10556487" cy="1339660"/>
          </a:xfrm>
        </p:spPr>
        <p:txBody>
          <a:bodyPr/>
          <a:lstStyle/>
          <a:p>
            <a:pPr>
              <a:buFont typeface="Wingdings" panose="05000000000000000000" pitchFamily="2" charset="2"/>
              <a:buChar char="n"/>
            </a:pPr>
            <a:r>
              <a:rPr lang="en-US" altLang="zh-CN" sz="2400" dirty="0">
                <a:solidFill>
                  <a:schemeClr val="tx1"/>
                </a:solidFill>
              </a:rPr>
              <a:t>Compared to Python:</a:t>
            </a:r>
          </a:p>
          <a:p>
            <a:pPr marL="0" indent="0">
              <a:buNone/>
            </a:pPr>
            <a:r>
              <a:rPr lang="en-US" altLang="zh-CN" sz="2400" dirty="0">
                <a:solidFill>
                  <a:schemeClr val="tx1"/>
                </a:solidFill>
              </a:rPr>
              <a:t>	Using </a:t>
            </a:r>
            <a:r>
              <a:rPr lang="en-US" altLang="zh-CN" sz="2400" dirty="0" err="1">
                <a:solidFill>
                  <a:schemeClr val="tx1"/>
                </a:solidFill>
              </a:rPr>
              <a:t>Asyncio</a:t>
            </a:r>
            <a:r>
              <a:rPr lang="en-US" altLang="zh-CN" sz="2400" dirty="0">
                <a:solidFill>
                  <a:schemeClr val="tx1"/>
                </a:solidFill>
              </a:rPr>
              <a:t> to implement concurrency</a:t>
            </a:r>
          </a:p>
          <a:p>
            <a:endParaRPr lang="en-US" altLang="zh-CN" sz="2400" dirty="0"/>
          </a:p>
          <a:p>
            <a:endParaRPr lang="zh-CN" altLang="en-US" dirty="0"/>
          </a:p>
        </p:txBody>
      </p:sp>
      <p:pic>
        <p:nvPicPr>
          <p:cNvPr id="4" name="图片 3">
            <a:extLst>
              <a:ext uri="{FF2B5EF4-FFF2-40B4-BE49-F238E27FC236}">
                <a16:creationId xmlns:a16="http://schemas.microsoft.com/office/drawing/2014/main" id="{179AA8E3-3A81-4E2C-8C48-C05FAF07132E}"/>
              </a:ext>
            </a:extLst>
          </p:cNvPr>
          <p:cNvPicPr>
            <a:picLocks noChangeAspect="1"/>
          </p:cNvPicPr>
          <p:nvPr/>
        </p:nvPicPr>
        <p:blipFill>
          <a:blip r:embed="rId2"/>
          <a:stretch>
            <a:fillRect/>
          </a:stretch>
        </p:blipFill>
        <p:spPr>
          <a:xfrm>
            <a:off x="934844" y="2661424"/>
            <a:ext cx="4633912" cy="2385412"/>
          </a:xfrm>
          <a:prstGeom prst="rect">
            <a:avLst/>
          </a:prstGeom>
        </p:spPr>
      </p:pic>
      <p:pic>
        <p:nvPicPr>
          <p:cNvPr id="5" name="图片 4">
            <a:extLst>
              <a:ext uri="{FF2B5EF4-FFF2-40B4-BE49-F238E27FC236}">
                <a16:creationId xmlns:a16="http://schemas.microsoft.com/office/drawing/2014/main" id="{5CA1A950-EDF3-4A1A-A12B-4F45E58F3B32}"/>
              </a:ext>
            </a:extLst>
          </p:cNvPr>
          <p:cNvPicPr>
            <a:picLocks noChangeAspect="1"/>
          </p:cNvPicPr>
          <p:nvPr/>
        </p:nvPicPr>
        <p:blipFill>
          <a:blip r:embed="rId3"/>
          <a:stretch>
            <a:fillRect/>
          </a:stretch>
        </p:blipFill>
        <p:spPr>
          <a:xfrm>
            <a:off x="934844" y="5101132"/>
            <a:ext cx="7793037" cy="1400894"/>
          </a:xfrm>
          <a:prstGeom prst="rect">
            <a:avLst/>
          </a:prstGeom>
        </p:spPr>
      </p:pic>
    </p:spTree>
    <p:extLst>
      <p:ext uri="{BB962C8B-B14F-4D97-AF65-F5344CB8AC3E}">
        <p14:creationId xmlns:p14="http://schemas.microsoft.com/office/powerpoint/2010/main" val="2007803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4B7C5-5025-4F48-A380-4045227D9221}"/>
              </a:ext>
            </a:extLst>
          </p:cNvPr>
          <p:cNvSpPr>
            <a:spLocks noGrp="1"/>
          </p:cNvSpPr>
          <p:nvPr>
            <p:ph type="title"/>
          </p:nvPr>
        </p:nvSpPr>
        <p:spPr/>
        <p:txBody>
          <a:bodyPr/>
          <a:lstStyle/>
          <a:p>
            <a:r>
              <a:rPr kumimoji="1" lang="en-US" altLang="zh-CN" dirty="0"/>
              <a:t>Scalability</a:t>
            </a:r>
            <a:endParaRPr lang="zh-CN" altLang="en-US" dirty="0"/>
          </a:p>
        </p:txBody>
      </p:sp>
      <p:pic>
        <p:nvPicPr>
          <p:cNvPr id="4" name="内容占位符 7">
            <a:extLst>
              <a:ext uri="{FF2B5EF4-FFF2-40B4-BE49-F238E27FC236}">
                <a16:creationId xmlns:a16="http://schemas.microsoft.com/office/drawing/2014/main" id="{5B214193-32BD-4033-BF2C-9D47547533FB}"/>
              </a:ext>
            </a:extLst>
          </p:cNvPr>
          <p:cNvPicPr>
            <a:picLocks noGrp="1" noChangeAspect="1"/>
          </p:cNvPicPr>
          <p:nvPr>
            <p:ph idx="1"/>
          </p:nvPr>
        </p:nvPicPr>
        <p:blipFill>
          <a:blip r:embed="rId2"/>
          <a:stretch>
            <a:fillRect/>
          </a:stretch>
        </p:blipFill>
        <p:spPr>
          <a:xfrm>
            <a:off x="5936631" y="3233203"/>
            <a:ext cx="4876800" cy="876300"/>
          </a:xfrm>
          <a:prstGeom prst="rect">
            <a:avLst/>
          </a:prstGeom>
        </p:spPr>
      </p:pic>
      <p:pic>
        <p:nvPicPr>
          <p:cNvPr id="5" name="图片 4">
            <a:extLst>
              <a:ext uri="{FF2B5EF4-FFF2-40B4-BE49-F238E27FC236}">
                <a16:creationId xmlns:a16="http://schemas.microsoft.com/office/drawing/2014/main" id="{A20C2FAF-D9E8-43EF-9E75-114C00830166}"/>
              </a:ext>
            </a:extLst>
          </p:cNvPr>
          <p:cNvPicPr>
            <a:picLocks noChangeAspect="1"/>
          </p:cNvPicPr>
          <p:nvPr/>
        </p:nvPicPr>
        <p:blipFill>
          <a:blip r:embed="rId3"/>
          <a:stretch>
            <a:fillRect/>
          </a:stretch>
        </p:blipFill>
        <p:spPr>
          <a:xfrm>
            <a:off x="1021729" y="1575071"/>
            <a:ext cx="3978275" cy="3878241"/>
          </a:xfrm>
          <a:prstGeom prst="rect">
            <a:avLst/>
          </a:prstGeom>
        </p:spPr>
      </p:pic>
    </p:spTree>
    <p:extLst>
      <p:ext uri="{BB962C8B-B14F-4D97-AF65-F5344CB8AC3E}">
        <p14:creationId xmlns:p14="http://schemas.microsoft.com/office/powerpoint/2010/main" val="194561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CA8D4-36B0-4BF3-972F-F1BF944687A1}"/>
              </a:ext>
            </a:extLst>
          </p:cNvPr>
          <p:cNvSpPr>
            <a:spLocks noGrp="1"/>
          </p:cNvSpPr>
          <p:nvPr>
            <p:ph type="title"/>
          </p:nvPr>
        </p:nvSpPr>
        <p:spPr/>
        <p:txBody>
          <a:bodyPr/>
          <a:lstStyle/>
          <a:p>
            <a:r>
              <a:rPr kumimoji="1" lang="en-US" altLang="zh-CN" dirty="0"/>
              <a:t>Scalability</a:t>
            </a:r>
            <a:endParaRPr lang="zh-CN" altLang="en-US" dirty="0"/>
          </a:p>
        </p:txBody>
      </p:sp>
      <p:sp>
        <p:nvSpPr>
          <p:cNvPr id="3" name="内容占位符 2">
            <a:extLst>
              <a:ext uri="{FF2B5EF4-FFF2-40B4-BE49-F238E27FC236}">
                <a16:creationId xmlns:a16="http://schemas.microsoft.com/office/drawing/2014/main" id="{E867685E-8694-4A29-A358-956FDDCEA8D2}"/>
              </a:ext>
            </a:extLst>
          </p:cNvPr>
          <p:cNvSpPr>
            <a:spLocks noGrp="1"/>
          </p:cNvSpPr>
          <p:nvPr>
            <p:ph idx="1"/>
          </p:nvPr>
        </p:nvSpPr>
        <p:spPr/>
        <p:txBody>
          <a:bodyPr/>
          <a:lstStyle/>
          <a:p>
            <a:pPr>
              <a:buFont typeface="Wingdings" panose="05000000000000000000" pitchFamily="2" charset="2"/>
              <a:buChar char="n"/>
            </a:pPr>
            <a:r>
              <a:rPr lang="en-US" altLang="zh-CN" sz="2400" dirty="0">
                <a:solidFill>
                  <a:schemeClr val="tx1"/>
                </a:solidFill>
              </a:rPr>
              <a:t>Go 2 Draft Design was published in 2018, and one of goals of this new version is to focus on the scalability</a:t>
            </a:r>
          </a:p>
          <a:p>
            <a:pPr>
              <a:buFont typeface="Wingdings" panose="05000000000000000000" pitchFamily="2" charset="2"/>
              <a:buChar char="n"/>
            </a:pPr>
            <a:endParaRPr lang="en-US" altLang="zh-CN" sz="1400" dirty="0">
              <a:solidFill>
                <a:schemeClr val="tx1"/>
              </a:solidFill>
            </a:endParaRPr>
          </a:p>
          <a:p>
            <a:pPr marL="0" indent="0">
              <a:buNone/>
            </a:pPr>
            <a:r>
              <a:rPr lang="en-US" altLang="zh-CN" sz="2000" dirty="0">
                <a:solidFill>
                  <a:schemeClr val="tx1"/>
                </a:solidFill>
              </a:rPr>
              <a:t>	</a:t>
            </a:r>
            <a:r>
              <a:rPr lang="en-US" altLang="zh-CN" sz="1800" dirty="0">
                <a:solidFill>
                  <a:schemeClr val="tx1"/>
                </a:solidFill>
              </a:rPr>
              <a:t>1) error checking to be more lightweight, increase the likelihood that developers will handle errors.</a:t>
            </a:r>
          </a:p>
          <a:p>
            <a:pPr marL="0" indent="0">
              <a:buNone/>
            </a:pPr>
            <a:endParaRPr lang="en-US" altLang="zh-CN" sz="1400" dirty="0">
              <a:solidFill>
                <a:schemeClr val="tx1"/>
              </a:solidFill>
            </a:endParaRPr>
          </a:p>
          <a:p>
            <a:pPr marL="0" indent="0">
              <a:buNone/>
            </a:pPr>
            <a:r>
              <a:rPr lang="en-US" altLang="zh-CN" sz="1800" dirty="0">
                <a:solidFill>
                  <a:schemeClr val="tx1"/>
                </a:solidFill>
              </a:rPr>
              <a:t>	2) Make error checking easier and less error-prone to improve error handling and robustness of programs, print errors with extra detail in a standard format</a:t>
            </a:r>
          </a:p>
          <a:p>
            <a:pPr marL="0" indent="0">
              <a:buNone/>
            </a:pPr>
            <a:endParaRPr lang="en-US" altLang="zh-CN" sz="1400" dirty="0">
              <a:solidFill>
                <a:schemeClr val="tx1"/>
              </a:solidFill>
            </a:endParaRPr>
          </a:p>
          <a:p>
            <a:pPr marL="0" indent="0">
              <a:buNone/>
            </a:pPr>
            <a:r>
              <a:rPr lang="en-US" altLang="zh-CN" sz="1800" dirty="0">
                <a:solidFill>
                  <a:schemeClr val="tx1"/>
                </a:solidFill>
              </a:rPr>
              <a:t>	3) Generics, which to extent to a bigger code base, The problem of writing the Go library, which abstractions unnecessary type details, is solved by allowing parameter polymorphism with type parameters</a:t>
            </a:r>
          </a:p>
          <a:p>
            <a:endParaRPr lang="zh-CN" altLang="en-US" dirty="0"/>
          </a:p>
        </p:txBody>
      </p:sp>
    </p:spTree>
    <p:extLst>
      <p:ext uri="{BB962C8B-B14F-4D97-AF65-F5344CB8AC3E}">
        <p14:creationId xmlns:p14="http://schemas.microsoft.com/office/powerpoint/2010/main" val="59814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D9E2A-4C54-46DB-A497-BF0CA91D4261}"/>
              </a:ext>
            </a:extLst>
          </p:cNvPr>
          <p:cNvSpPr>
            <a:spLocks noGrp="1"/>
          </p:cNvSpPr>
          <p:nvPr>
            <p:ph type="title"/>
          </p:nvPr>
        </p:nvSpPr>
        <p:spPr>
          <a:xfrm>
            <a:off x="0" y="246296"/>
            <a:ext cx="10997555" cy="488950"/>
          </a:xfrm>
        </p:spPr>
        <p:txBody>
          <a:bodyPr/>
          <a:lstStyle/>
          <a:p>
            <a:r>
              <a:rPr kumimoji="1" lang="en-US" altLang="zh-CN" dirty="0"/>
              <a:t>Versatility</a:t>
            </a:r>
            <a:endParaRPr lang="zh-CN" altLang="en-US" dirty="0"/>
          </a:p>
        </p:txBody>
      </p:sp>
      <p:sp>
        <p:nvSpPr>
          <p:cNvPr id="3" name="内容占位符 2">
            <a:extLst>
              <a:ext uri="{FF2B5EF4-FFF2-40B4-BE49-F238E27FC236}">
                <a16:creationId xmlns:a16="http://schemas.microsoft.com/office/drawing/2014/main" id="{D517CA6B-B016-4151-9A63-7DA086524BBD}"/>
              </a:ext>
            </a:extLst>
          </p:cNvPr>
          <p:cNvSpPr>
            <a:spLocks noGrp="1"/>
          </p:cNvSpPr>
          <p:nvPr>
            <p:ph idx="1"/>
          </p:nvPr>
        </p:nvSpPr>
        <p:spPr>
          <a:xfrm>
            <a:off x="609600" y="1062530"/>
            <a:ext cx="10972800" cy="5549174"/>
          </a:xfrm>
        </p:spPr>
        <p:txBody>
          <a:bodyPr/>
          <a:lstStyle/>
          <a:p>
            <a:pPr>
              <a:buFont typeface="Wingdings" panose="05000000000000000000" pitchFamily="2" charset="2"/>
              <a:buChar char="n"/>
            </a:pPr>
            <a:r>
              <a:rPr lang="en-US" altLang="zh-CN" sz="2400" dirty="0">
                <a:solidFill>
                  <a:schemeClr val="tx1"/>
                </a:solidFill>
              </a:rPr>
              <a:t>Firstly the goal of the Go language is to improve development efficiency in multi-core, networked machines, and large codebases.</a:t>
            </a:r>
            <a:r>
              <a:rPr lang="en-US" altLang="zh-CN" dirty="0">
                <a:solidFill>
                  <a:schemeClr val="tx1"/>
                </a:solidFill>
              </a:rPr>
              <a:t> </a:t>
            </a:r>
          </a:p>
          <a:p>
            <a:pPr marL="0" indent="0">
              <a:buNone/>
            </a:pPr>
            <a:endParaRPr lang="en-US" altLang="zh-CN" dirty="0">
              <a:solidFill>
                <a:schemeClr val="tx1"/>
              </a:solidFill>
            </a:endParaRPr>
          </a:p>
          <a:p>
            <a:pPr>
              <a:buFont typeface="Wingdings" panose="05000000000000000000" pitchFamily="2" charset="2"/>
              <a:buChar char="n"/>
            </a:pPr>
            <a:r>
              <a:rPr lang="en-US" altLang="zh-CN" sz="2400" dirty="0">
                <a:solidFill>
                  <a:schemeClr val="tx1"/>
                </a:solidFill>
              </a:rPr>
              <a:t>At Google at the time, designers wanted to address the drawbacks of other languages, but retain their advantages, such as:</a:t>
            </a:r>
          </a:p>
          <a:p>
            <a:pPr marL="0" indent="0">
              <a:buNone/>
            </a:pPr>
            <a:endParaRPr lang="en-US" altLang="zh-CN" sz="800" dirty="0">
              <a:solidFill>
                <a:schemeClr val="tx1"/>
              </a:solidFill>
            </a:endParaRPr>
          </a:p>
          <a:p>
            <a:pPr lvl="1">
              <a:buFont typeface="Wingdings" panose="05000000000000000000" pitchFamily="2" charset="2"/>
              <a:buChar char="n"/>
            </a:pPr>
            <a:r>
              <a:rPr lang="en-US" altLang="zh-CN" sz="2000" dirty="0">
                <a:solidFill>
                  <a:schemeClr val="tx1"/>
                </a:solidFill>
              </a:rPr>
              <a:t>Static typing and runtime efficiency. (e.g. C++)</a:t>
            </a:r>
          </a:p>
          <a:p>
            <a:pPr marL="457116" lvl="1" indent="0">
              <a:buNone/>
            </a:pPr>
            <a:endParaRPr lang="en-US" altLang="zh-CN" sz="2000" dirty="0">
              <a:solidFill>
                <a:schemeClr val="tx1"/>
              </a:solidFill>
            </a:endParaRPr>
          </a:p>
          <a:p>
            <a:pPr lvl="1">
              <a:buFont typeface="Wingdings" panose="05000000000000000000" pitchFamily="2" charset="2"/>
              <a:buChar char="n"/>
            </a:pPr>
            <a:r>
              <a:rPr lang="en-US" altLang="zh-CN" sz="2000" dirty="0">
                <a:solidFill>
                  <a:schemeClr val="tx1"/>
                </a:solidFill>
              </a:rPr>
              <a:t>Readability and ease of use. (e.g. Python and JavaScript)</a:t>
            </a:r>
          </a:p>
          <a:p>
            <a:pPr lvl="1">
              <a:buFont typeface="Wingdings" panose="05000000000000000000" pitchFamily="2" charset="2"/>
              <a:buChar char="n"/>
            </a:pPr>
            <a:endParaRPr lang="en-US" altLang="zh-CN" sz="2000" dirty="0">
              <a:solidFill>
                <a:schemeClr val="tx1"/>
              </a:solidFill>
            </a:endParaRPr>
          </a:p>
          <a:p>
            <a:pPr lvl="1">
              <a:buFont typeface="Wingdings" panose="05000000000000000000" pitchFamily="2" charset="2"/>
              <a:buChar char="n"/>
            </a:pPr>
            <a:r>
              <a:rPr lang="en-US" altLang="zh-CN" sz="2000" dirty="0">
                <a:solidFill>
                  <a:schemeClr val="tx1"/>
                </a:solidFill>
              </a:rPr>
              <a:t>High performance networking and multi - process.</a:t>
            </a:r>
          </a:p>
          <a:p>
            <a:endParaRPr lang="zh-CN" altLang="en-US" dirty="0"/>
          </a:p>
        </p:txBody>
      </p:sp>
    </p:spTree>
    <p:extLst>
      <p:ext uri="{BB962C8B-B14F-4D97-AF65-F5344CB8AC3E}">
        <p14:creationId xmlns:p14="http://schemas.microsoft.com/office/powerpoint/2010/main" val="5978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06955-05E3-4BF1-B72C-91EDEA9B7E2C}"/>
              </a:ext>
            </a:extLst>
          </p:cNvPr>
          <p:cNvSpPr>
            <a:spLocks noGrp="1"/>
          </p:cNvSpPr>
          <p:nvPr>
            <p:ph type="title"/>
          </p:nvPr>
        </p:nvSpPr>
        <p:spPr/>
        <p:txBody>
          <a:bodyPr/>
          <a:lstStyle/>
          <a:p>
            <a:r>
              <a:rPr kumimoji="1" lang="en-US" altLang="zh-CN" dirty="0"/>
              <a:t>Versatility</a:t>
            </a:r>
            <a:endParaRPr lang="zh-CN" altLang="en-US" dirty="0"/>
          </a:p>
        </p:txBody>
      </p:sp>
      <p:sp>
        <p:nvSpPr>
          <p:cNvPr id="3" name="内容占位符 2">
            <a:extLst>
              <a:ext uri="{FF2B5EF4-FFF2-40B4-BE49-F238E27FC236}">
                <a16:creationId xmlns:a16="http://schemas.microsoft.com/office/drawing/2014/main" id="{7D5201FC-27C4-41DC-884F-CE9EDDD951F3}"/>
              </a:ext>
            </a:extLst>
          </p:cNvPr>
          <p:cNvSpPr>
            <a:spLocks noGrp="1"/>
          </p:cNvSpPr>
          <p:nvPr>
            <p:ph idx="1"/>
          </p:nvPr>
        </p:nvSpPr>
        <p:spPr>
          <a:xfrm>
            <a:off x="349404" y="1709854"/>
            <a:ext cx="3583257" cy="4497660"/>
          </a:xfrm>
        </p:spPr>
        <p:txBody>
          <a:bodyPr/>
          <a:lstStyle/>
          <a:p>
            <a:pPr>
              <a:buFont typeface="Wingdings" panose="05000000000000000000" pitchFamily="2" charset="2"/>
              <a:buChar char="n"/>
            </a:pPr>
            <a:r>
              <a:rPr lang="en-US" altLang="zh-CN" sz="2400" dirty="0">
                <a:solidFill>
                  <a:schemeClr val="tx1"/>
                </a:solidFill>
              </a:rPr>
              <a:t>Server programming</a:t>
            </a:r>
          </a:p>
          <a:p>
            <a:pPr>
              <a:buFont typeface="Wingdings" panose="05000000000000000000" pitchFamily="2" charset="2"/>
              <a:buChar char="n"/>
            </a:pPr>
            <a:endParaRPr lang="en-US" altLang="zh-CN" dirty="0">
              <a:solidFill>
                <a:schemeClr val="tx1"/>
              </a:solidFill>
            </a:endParaRPr>
          </a:p>
          <a:p>
            <a:pPr marL="0" indent="0">
              <a:buNone/>
            </a:pPr>
            <a:r>
              <a:rPr lang="en-US" altLang="zh-CN" dirty="0">
                <a:solidFill>
                  <a:schemeClr val="tx1"/>
                </a:solidFill>
              </a:rPr>
              <a:t>     Go is a good place to do things you used to do in C or C++, such as logging, data packaging, virtual machine processing, file systems, etc.</a:t>
            </a:r>
          </a:p>
          <a:p>
            <a:pPr marL="0" indent="0">
              <a:buNone/>
            </a:pPr>
            <a:endParaRPr lang="en-US" altLang="zh-CN" dirty="0">
              <a:solidFill>
                <a:schemeClr val="tx1"/>
              </a:solidFill>
            </a:endParaRPr>
          </a:p>
        </p:txBody>
      </p:sp>
      <p:sp>
        <p:nvSpPr>
          <p:cNvPr id="4" name="内容占位符 2">
            <a:extLst>
              <a:ext uri="{FF2B5EF4-FFF2-40B4-BE49-F238E27FC236}">
                <a16:creationId xmlns:a16="http://schemas.microsoft.com/office/drawing/2014/main" id="{62B55AB7-24E9-4B01-8CA5-4B66FF092012}"/>
              </a:ext>
            </a:extLst>
          </p:cNvPr>
          <p:cNvSpPr txBox="1">
            <a:spLocks/>
          </p:cNvSpPr>
          <p:nvPr/>
        </p:nvSpPr>
        <p:spPr bwMode="auto">
          <a:xfrm>
            <a:off x="4189140" y="1709854"/>
            <a:ext cx="3906646" cy="4497660"/>
          </a:xfrm>
          <a:prstGeom prst="rect">
            <a:avLst/>
          </a:prstGeom>
          <a:noFill/>
          <a:ln>
            <a:noFill/>
          </a:ln>
        </p:spPr>
        <p:txBody>
          <a:bodyPr vert="horz" wrap="square" lIns="91440" tIns="45720" rIns="91440" bIns="45720" numCol="1" anchor="t" anchorCtr="0" compatLnSpc="1"/>
          <a:lstStyle>
            <a:lvl1pPr marL="343155" indent="-343155" algn="l" rtl="0" eaLnBrk="1" fontAlgn="base" hangingPunct="1">
              <a:lnSpc>
                <a:spcPct val="150000"/>
              </a:lnSpc>
              <a:spcBef>
                <a:spcPct val="20000"/>
              </a:spcBef>
              <a:spcAft>
                <a:spcPct val="0"/>
              </a:spcAft>
              <a:buFont typeface="Wingdings" panose="05000000000000000000" pitchFamily="2" charset="2"/>
              <a:buChar char="p"/>
              <a:defRPr kumimoji="1" sz="2005" b="0" kern="1200">
                <a:solidFill>
                  <a:schemeClr val="accent4">
                    <a:lumMod val="50000"/>
                  </a:schemeClr>
                </a:solidFill>
                <a:latin typeface="微软雅黑" panose="020B0503020204020204" charset="-122"/>
                <a:ea typeface="微软雅黑" panose="020B0503020204020204" charset="-122"/>
                <a:cs typeface="宋体" panose="02010600030101010101" pitchFamily="2" charset="-122"/>
              </a:defRPr>
            </a:lvl1pPr>
            <a:lvl2pPr marL="742972" indent="-285856" algn="l" rtl="0" eaLnBrk="1" fontAlgn="base" hangingPunct="1">
              <a:lnSpc>
                <a:spcPct val="150000"/>
              </a:lnSpc>
              <a:spcBef>
                <a:spcPct val="20000"/>
              </a:spcBef>
              <a:spcAft>
                <a:spcPct val="0"/>
              </a:spcAft>
              <a:buFont typeface="Wingdings" panose="05000000000000000000" pitchFamily="2" charset="2"/>
              <a:buChar char="ü"/>
              <a:defRPr kumimoji="1" sz="1604" b="0" kern="1200">
                <a:solidFill>
                  <a:schemeClr val="accent5">
                    <a:lumMod val="50000"/>
                  </a:schemeClr>
                </a:solidFill>
                <a:latin typeface="微软雅黑" panose="020B0503020204020204" charset="-122"/>
                <a:ea typeface="微软雅黑" panose="020B0503020204020204" charset="-122"/>
                <a:cs typeface="+mn-cs"/>
              </a:defRPr>
            </a:lvl2pPr>
            <a:lvl3pPr marL="1143425" indent="-228558" algn="l" rtl="0" eaLnBrk="1" fontAlgn="base" hangingPunct="1">
              <a:lnSpc>
                <a:spcPct val="120000"/>
              </a:lnSpc>
              <a:spcBef>
                <a:spcPct val="20000"/>
              </a:spcBef>
              <a:spcAft>
                <a:spcPct val="0"/>
              </a:spcAft>
              <a:buFont typeface="Wingdings" panose="05000000000000000000" pitchFamily="2" charset="2"/>
              <a:buChar char="u"/>
              <a:defRPr kumimoji="1" sz="1604" b="0" kern="1200">
                <a:solidFill>
                  <a:schemeClr val="tx1"/>
                </a:solidFill>
                <a:latin typeface="微软雅黑" panose="020B0503020204020204" charset="-122"/>
                <a:ea typeface="微软雅黑" panose="020B0503020204020204" charset="-122"/>
                <a:cs typeface="+mn-cs"/>
              </a:defRPr>
            </a:lvl3pPr>
            <a:lvl4pPr marL="1600541"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4pPr>
            <a:lvl5pPr marL="2057656"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5pPr>
            <a:lvl6pPr marL="2514771"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87"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9"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754"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400" dirty="0">
                <a:solidFill>
                  <a:schemeClr val="tx1"/>
                </a:solidFill>
              </a:rPr>
              <a:t>Network programming     </a:t>
            </a:r>
          </a:p>
          <a:p>
            <a:pPr marL="0" indent="0">
              <a:buFont typeface="Wingdings" panose="05000000000000000000" pitchFamily="2" charset="2"/>
              <a:buNone/>
            </a:pPr>
            <a:endParaRPr lang="en-US" altLang="zh-CN" dirty="0">
              <a:solidFill>
                <a:schemeClr val="tx1"/>
              </a:solidFill>
            </a:endParaRPr>
          </a:p>
          <a:p>
            <a:pPr marL="0" indent="0" latinLnBrk="1">
              <a:buFont typeface="Wingdings" panose="05000000000000000000" pitchFamily="2" charset="2"/>
              <a:buNone/>
            </a:pPr>
            <a:r>
              <a:rPr lang="en-US" altLang="zh-CN" dirty="0">
                <a:solidFill>
                  <a:schemeClr val="tx1"/>
                </a:solidFill>
              </a:rPr>
              <a:t>    Web applications, API applications, download applications. Go built-in NET/HTTP package.</a:t>
            </a:r>
          </a:p>
          <a:p>
            <a:pPr marL="0" indent="0">
              <a:buFont typeface="Wingdings" panose="05000000000000000000" pitchFamily="2" charset="2"/>
              <a:buNone/>
            </a:pPr>
            <a:endParaRPr lang="en-US" altLang="zh-CN" dirty="0">
              <a:solidFill>
                <a:schemeClr val="tx1"/>
              </a:solidFill>
            </a:endParaRPr>
          </a:p>
          <a:p>
            <a:pPr marL="0" indent="0">
              <a:buFont typeface="Wingdings" panose="05000000000000000000" pitchFamily="2" charset="2"/>
              <a:buNone/>
            </a:pPr>
            <a:endParaRPr lang="en-US" altLang="zh-CN" dirty="0">
              <a:solidFill>
                <a:schemeClr val="tx1"/>
              </a:solidFill>
            </a:endParaRPr>
          </a:p>
        </p:txBody>
      </p:sp>
      <p:sp>
        <p:nvSpPr>
          <p:cNvPr id="5" name="内容占位符 2">
            <a:extLst>
              <a:ext uri="{FF2B5EF4-FFF2-40B4-BE49-F238E27FC236}">
                <a16:creationId xmlns:a16="http://schemas.microsoft.com/office/drawing/2014/main" id="{25A25FBF-9A46-4C79-B5C7-EFF00782B850}"/>
              </a:ext>
            </a:extLst>
          </p:cNvPr>
          <p:cNvSpPr txBox="1">
            <a:spLocks/>
          </p:cNvSpPr>
          <p:nvPr/>
        </p:nvSpPr>
        <p:spPr bwMode="auto">
          <a:xfrm>
            <a:off x="8316355" y="1622113"/>
            <a:ext cx="3794178" cy="4497660"/>
          </a:xfrm>
          <a:prstGeom prst="rect">
            <a:avLst/>
          </a:prstGeom>
          <a:noFill/>
          <a:ln>
            <a:noFill/>
          </a:ln>
        </p:spPr>
        <p:txBody>
          <a:bodyPr vert="horz" wrap="square" lIns="91440" tIns="45720" rIns="91440" bIns="45720" numCol="1" anchor="t" anchorCtr="0" compatLnSpc="1"/>
          <a:lstStyle>
            <a:lvl1pPr marL="343155" indent="-343155" algn="l" rtl="0" eaLnBrk="1" fontAlgn="base" hangingPunct="1">
              <a:lnSpc>
                <a:spcPct val="150000"/>
              </a:lnSpc>
              <a:spcBef>
                <a:spcPct val="20000"/>
              </a:spcBef>
              <a:spcAft>
                <a:spcPct val="0"/>
              </a:spcAft>
              <a:buFont typeface="Wingdings" panose="05000000000000000000" pitchFamily="2" charset="2"/>
              <a:buChar char="p"/>
              <a:defRPr kumimoji="1" sz="2005" b="0" kern="1200">
                <a:solidFill>
                  <a:schemeClr val="accent4">
                    <a:lumMod val="50000"/>
                  </a:schemeClr>
                </a:solidFill>
                <a:latin typeface="微软雅黑" panose="020B0503020204020204" charset="-122"/>
                <a:ea typeface="微软雅黑" panose="020B0503020204020204" charset="-122"/>
                <a:cs typeface="宋体" panose="02010600030101010101" pitchFamily="2" charset="-122"/>
              </a:defRPr>
            </a:lvl1pPr>
            <a:lvl2pPr marL="742972" indent="-285856" algn="l" rtl="0" eaLnBrk="1" fontAlgn="base" hangingPunct="1">
              <a:lnSpc>
                <a:spcPct val="150000"/>
              </a:lnSpc>
              <a:spcBef>
                <a:spcPct val="20000"/>
              </a:spcBef>
              <a:spcAft>
                <a:spcPct val="0"/>
              </a:spcAft>
              <a:buFont typeface="Wingdings" panose="05000000000000000000" pitchFamily="2" charset="2"/>
              <a:buChar char="ü"/>
              <a:defRPr kumimoji="1" sz="1604" b="0" kern="1200">
                <a:solidFill>
                  <a:schemeClr val="accent5">
                    <a:lumMod val="50000"/>
                  </a:schemeClr>
                </a:solidFill>
                <a:latin typeface="微软雅黑" panose="020B0503020204020204" charset="-122"/>
                <a:ea typeface="微软雅黑" panose="020B0503020204020204" charset="-122"/>
                <a:cs typeface="+mn-cs"/>
              </a:defRPr>
            </a:lvl2pPr>
            <a:lvl3pPr marL="1143425" indent="-228558" algn="l" rtl="0" eaLnBrk="1" fontAlgn="base" hangingPunct="1">
              <a:lnSpc>
                <a:spcPct val="120000"/>
              </a:lnSpc>
              <a:spcBef>
                <a:spcPct val="20000"/>
              </a:spcBef>
              <a:spcAft>
                <a:spcPct val="0"/>
              </a:spcAft>
              <a:buFont typeface="Wingdings" panose="05000000000000000000" pitchFamily="2" charset="2"/>
              <a:buChar char="u"/>
              <a:defRPr kumimoji="1" sz="1604" b="0" kern="1200">
                <a:solidFill>
                  <a:schemeClr val="tx1"/>
                </a:solidFill>
                <a:latin typeface="微软雅黑" panose="020B0503020204020204" charset="-122"/>
                <a:ea typeface="微软雅黑" panose="020B0503020204020204" charset="-122"/>
                <a:cs typeface="+mn-cs"/>
              </a:defRPr>
            </a:lvl3pPr>
            <a:lvl4pPr marL="1600541"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4pPr>
            <a:lvl5pPr marL="2057656" indent="-228558" algn="l" rtl="0" eaLnBrk="1" fontAlgn="base" hangingPunct="1">
              <a:lnSpc>
                <a:spcPct val="150000"/>
              </a:lnSpc>
              <a:spcBef>
                <a:spcPct val="20000"/>
              </a:spcBef>
              <a:spcAft>
                <a:spcPct val="0"/>
              </a:spcAft>
              <a:buFont typeface="Arial" panose="020B0604020202020204" pitchFamily="34" charset="0"/>
              <a:buChar char="»"/>
              <a:defRPr kumimoji="1" sz="1203" b="0" kern="1200">
                <a:solidFill>
                  <a:schemeClr val="tx1"/>
                </a:solidFill>
                <a:latin typeface="宋体" panose="02010600030101010101" pitchFamily="2" charset="-122"/>
                <a:ea typeface="宋体" panose="02010600030101010101" pitchFamily="2" charset="-122"/>
                <a:cs typeface="+mn-cs"/>
              </a:defRPr>
            </a:lvl5pPr>
            <a:lvl6pPr marL="2514771"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87"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9"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754" indent="-228558" algn="l" defTabSz="91423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lang="en-US" altLang="zh-CN" sz="2400" dirty="0">
                <a:solidFill>
                  <a:schemeClr val="tx1"/>
                </a:solidFill>
              </a:rPr>
              <a:t>Distributed systems, database agents, middleware, etc.</a:t>
            </a: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en-US" altLang="zh-CN" sz="2400" dirty="0">
                <a:solidFill>
                  <a:schemeClr val="tx1"/>
                </a:solidFill>
              </a:rPr>
              <a:t>Database operations</a:t>
            </a: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en-US" altLang="zh-CN" sz="2400" dirty="0">
                <a:solidFill>
                  <a:schemeClr val="tx1"/>
                </a:solidFill>
              </a:rPr>
              <a:t>Development of cloud platform, used very wildly</a:t>
            </a:r>
          </a:p>
          <a:p>
            <a:pPr>
              <a:buFont typeface="Wingdings" panose="05000000000000000000" pitchFamily="2" charset="2"/>
              <a:buChar char="n"/>
            </a:pPr>
            <a:endParaRPr lang="en-US" altLang="zh-CN" dirty="0">
              <a:solidFill>
                <a:schemeClr val="tx1"/>
              </a:solidFill>
            </a:endParaRPr>
          </a:p>
          <a:p>
            <a:endParaRPr lang="en-US" altLang="zh-CN" dirty="0">
              <a:solidFill>
                <a:schemeClr val="tx1"/>
              </a:solidFill>
            </a:endParaRPr>
          </a:p>
          <a:p>
            <a:pPr marL="0" indent="0">
              <a:buFont typeface="Wingdings" panose="05000000000000000000" pitchFamily="2" charset="2"/>
              <a:buNone/>
            </a:pPr>
            <a:endParaRPr lang="en-US" altLang="zh-CN" dirty="0">
              <a:solidFill>
                <a:schemeClr val="tx1"/>
              </a:solidFill>
            </a:endParaRPr>
          </a:p>
        </p:txBody>
      </p:sp>
    </p:spTree>
    <p:extLst>
      <p:ext uri="{BB962C8B-B14F-4D97-AF65-F5344CB8AC3E}">
        <p14:creationId xmlns:p14="http://schemas.microsoft.com/office/powerpoint/2010/main" val="144670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1BBCD-7BE3-415B-9A7F-48D29EE330D3}"/>
              </a:ext>
            </a:extLst>
          </p:cNvPr>
          <p:cNvSpPr>
            <a:spLocks noGrp="1"/>
          </p:cNvSpPr>
          <p:nvPr>
            <p:ph type="title"/>
          </p:nvPr>
        </p:nvSpPr>
        <p:spPr/>
        <p:txBody>
          <a:bodyPr/>
          <a:lstStyle/>
          <a:p>
            <a:r>
              <a:rPr kumimoji="1" lang="en-US" altLang="zh-CN" dirty="0"/>
              <a:t>Versatility</a:t>
            </a:r>
            <a:endParaRPr lang="zh-CN" altLang="en-US" dirty="0"/>
          </a:p>
        </p:txBody>
      </p:sp>
      <p:sp>
        <p:nvSpPr>
          <p:cNvPr id="3" name="内容占位符 2">
            <a:extLst>
              <a:ext uri="{FF2B5EF4-FFF2-40B4-BE49-F238E27FC236}">
                <a16:creationId xmlns:a16="http://schemas.microsoft.com/office/drawing/2014/main" id="{86D2B09E-834D-40FB-AF48-2EBA542D1FC5}"/>
              </a:ext>
            </a:extLst>
          </p:cNvPr>
          <p:cNvSpPr>
            <a:spLocks noGrp="1"/>
          </p:cNvSpPr>
          <p:nvPr>
            <p:ph idx="1"/>
          </p:nvPr>
        </p:nvSpPr>
        <p:spPr>
          <a:xfrm>
            <a:off x="609600" y="1024399"/>
            <a:ext cx="10972800" cy="5549174"/>
          </a:xfrm>
        </p:spPr>
        <p:txBody>
          <a:bodyPr/>
          <a:lstStyle/>
          <a:p>
            <a:pPr>
              <a:buFont typeface="Wingdings" panose="05000000000000000000" pitchFamily="2" charset="2"/>
              <a:buChar char="n"/>
            </a:pPr>
            <a:r>
              <a:rPr lang="en-US" altLang="zh-CN" sz="2400" dirty="0">
                <a:solidFill>
                  <a:schemeClr val="tx1"/>
                </a:solidFill>
              </a:rPr>
              <a:t>Cloud computing infrastructure</a:t>
            </a:r>
          </a:p>
          <a:p>
            <a:pPr marL="457116" lvl="1" indent="0">
              <a:buNone/>
            </a:pPr>
            <a:r>
              <a:rPr lang="en-US" altLang="zh-CN" sz="1800" dirty="0">
                <a:solidFill>
                  <a:schemeClr val="tx1"/>
                </a:solidFill>
              </a:rPr>
              <a:t>Representative projects: Docker, Kubernetes, ETCD, Consul, Cloudflare CDN, etc.</a:t>
            </a:r>
          </a:p>
          <a:p>
            <a:pPr marL="457116" lvl="1" indent="0">
              <a:buNone/>
            </a:pPr>
            <a:endParaRPr lang="en-US" altLang="zh-CN" sz="1399" dirty="0">
              <a:solidFill>
                <a:schemeClr val="tx1"/>
              </a:solidFill>
            </a:endParaRPr>
          </a:p>
          <a:p>
            <a:pPr>
              <a:buFont typeface="Wingdings" panose="05000000000000000000" pitchFamily="2" charset="2"/>
              <a:buChar char="n"/>
            </a:pPr>
            <a:r>
              <a:rPr lang="en-US" altLang="zh-CN" sz="2400" dirty="0">
                <a:solidFill>
                  <a:schemeClr val="tx1"/>
                </a:solidFill>
              </a:rPr>
              <a:t>Based on the software</a:t>
            </a:r>
          </a:p>
          <a:p>
            <a:pPr marL="457116" lvl="1" indent="0">
              <a:buNone/>
            </a:pPr>
            <a:r>
              <a:rPr lang="en-US" altLang="zh-CN" sz="1800" dirty="0">
                <a:solidFill>
                  <a:schemeClr val="tx1"/>
                </a:solidFill>
              </a:rPr>
              <a:t>Representative projects: TIDB, InfluxDB, CockroachDB, etc.</a:t>
            </a:r>
          </a:p>
          <a:p>
            <a:pPr marL="457116" lvl="1" indent="0">
              <a:buNone/>
            </a:pPr>
            <a:endParaRPr lang="en-US" altLang="zh-CN" sz="1399" dirty="0">
              <a:solidFill>
                <a:schemeClr val="tx1"/>
              </a:solidFill>
            </a:endParaRPr>
          </a:p>
          <a:p>
            <a:pPr>
              <a:buFont typeface="Wingdings" panose="05000000000000000000" pitchFamily="2" charset="2"/>
              <a:buChar char="n"/>
            </a:pPr>
            <a:r>
              <a:rPr lang="en-US" altLang="zh-CN" sz="2400" dirty="0">
                <a:solidFill>
                  <a:schemeClr val="tx1"/>
                </a:solidFill>
              </a:rPr>
              <a:t>Micro service</a:t>
            </a:r>
          </a:p>
          <a:p>
            <a:pPr marL="457116" lvl="1" indent="0">
              <a:buNone/>
            </a:pPr>
            <a:r>
              <a:rPr lang="en-US" altLang="zh-CN" sz="1800" dirty="0">
                <a:solidFill>
                  <a:schemeClr val="tx1"/>
                </a:solidFill>
              </a:rPr>
              <a:t>Representative projects: Go-Kit, Micro, TYPHON of </a:t>
            </a:r>
            <a:r>
              <a:rPr lang="en-US" altLang="zh-CN" sz="1800" dirty="0" err="1">
                <a:solidFill>
                  <a:schemeClr val="tx1"/>
                </a:solidFill>
              </a:rPr>
              <a:t>Monzo</a:t>
            </a:r>
            <a:r>
              <a:rPr lang="en-US" altLang="zh-CN" sz="1800" dirty="0">
                <a:solidFill>
                  <a:schemeClr val="tx1"/>
                </a:solidFill>
              </a:rPr>
              <a:t> Bank, </a:t>
            </a:r>
            <a:r>
              <a:rPr lang="en-US" altLang="zh-CN" sz="1800" dirty="0" err="1">
                <a:solidFill>
                  <a:schemeClr val="tx1"/>
                </a:solidFill>
              </a:rPr>
              <a:t>Bilibili</a:t>
            </a:r>
            <a:r>
              <a:rPr lang="en-US" altLang="zh-CN" sz="1800" dirty="0">
                <a:solidFill>
                  <a:schemeClr val="tx1"/>
                </a:solidFill>
              </a:rPr>
              <a:t>, etc.</a:t>
            </a:r>
          </a:p>
          <a:p>
            <a:pPr marL="457116" lvl="1" indent="0">
              <a:buNone/>
            </a:pPr>
            <a:endParaRPr lang="en-US" altLang="zh-CN" dirty="0">
              <a:solidFill>
                <a:schemeClr val="tx1"/>
              </a:solidFill>
            </a:endParaRPr>
          </a:p>
          <a:p>
            <a:pPr>
              <a:buFont typeface="Wingdings" panose="05000000000000000000" pitchFamily="2" charset="2"/>
              <a:buChar char="n"/>
            </a:pPr>
            <a:r>
              <a:rPr lang="en-US" altLang="zh-CN" sz="2400" dirty="0">
                <a:solidFill>
                  <a:schemeClr val="tx1"/>
                </a:solidFill>
              </a:rPr>
              <a:t>Internet infrastructure</a:t>
            </a:r>
          </a:p>
          <a:p>
            <a:pPr marL="457116" lvl="1" indent="0">
              <a:buNone/>
            </a:pPr>
            <a:r>
              <a:rPr lang="en-US" altLang="zh-CN" sz="1800" dirty="0">
                <a:solidFill>
                  <a:schemeClr val="tx1"/>
                </a:solidFill>
              </a:rPr>
              <a:t>Representative projects: Ethereum, Hyperledger, </a:t>
            </a:r>
            <a:r>
              <a:rPr lang="en-US" altLang="zh-CN" sz="1800" dirty="0" err="1">
                <a:solidFill>
                  <a:schemeClr val="tx1"/>
                </a:solidFill>
              </a:rPr>
              <a:t>etc</a:t>
            </a:r>
            <a:endParaRPr lang="zh-CN" altLang="en-US" sz="1800" dirty="0">
              <a:solidFill>
                <a:schemeClr val="tx1"/>
              </a:solidFill>
            </a:endParaRPr>
          </a:p>
        </p:txBody>
      </p:sp>
    </p:spTree>
    <p:extLst>
      <p:ext uri="{BB962C8B-B14F-4D97-AF65-F5344CB8AC3E}">
        <p14:creationId xmlns:p14="http://schemas.microsoft.com/office/powerpoint/2010/main" val="2061794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3CE8-ECB1-4C0A-99E4-EEDDAD282603}"/>
              </a:ext>
            </a:extLst>
          </p:cNvPr>
          <p:cNvSpPr>
            <a:spLocks noGrp="1"/>
          </p:cNvSpPr>
          <p:nvPr>
            <p:ph type="title"/>
          </p:nvPr>
        </p:nvSpPr>
        <p:spPr/>
        <p:txBody>
          <a:bodyPr/>
          <a:lstStyle/>
          <a:p>
            <a:r>
              <a:rPr lang="en-US" altLang="zh-CN" dirty="0"/>
              <a:t>Community Environment</a:t>
            </a:r>
            <a:endParaRPr lang="zh-CN" altLang="en-US" dirty="0"/>
          </a:p>
        </p:txBody>
      </p:sp>
      <p:sp>
        <p:nvSpPr>
          <p:cNvPr id="4" name="内容占位符 2">
            <a:extLst>
              <a:ext uri="{FF2B5EF4-FFF2-40B4-BE49-F238E27FC236}">
                <a16:creationId xmlns:a16="http://schemas.microsoft.com/office/drawing/2014/main" id="{8352122F-3483-4FA5-8811-7585AFC1E913}"/>
              </a:ext>
            </a:extLst>
          </p:cNvPr>
          <p:cNvSpPr>
            <a:spLocks noGrp="1"/>
          </p:cNvSpPr>
          <p:nvPr>
            <p:ph idx="1"/>
          </p:nvPr>
        </p:nvSpPr>
        <p:spPr>
          <a:xfrm>
            <a:off x="185854" y="905452"/>
            <a:ext cx="10972800" cy="5549174"/>
          </a:xfrm>
        </p:spPr>
        <p:txBody>
          <a:bodyPr/>
          <a:lstStyle/>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None/>
            </a:pPr>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46053388-F675-43CB-B917-0CDF36206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863" y="905452"/>
            <a:ext cx="7367663" cy="58868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85293E0-A765-4247-9DB7-B1C19FA34099}"/>
              </a:ext>
            </a:extLst>
          </p:cNvPr>
          <p:cNvSpPr txBox="1"/>
          <p:nvPr/>
        </p:nvSpPr>
        <p:spPr>
          <a:xfrm>
            <a:off x="10748761" y="6634006"/>
            <a:ext cx="1318296" cy="307777"/>
          </a:xfrm>
          <a:prstGeom prst="rect">
            <a:avLst/>
          </a:prstGeom>
          <a:noFill/>
        </p:spPr>
        <p:txBody>
          <a:bodyPr wrap="square" rtlCol="0">
            <a:spAutoFit/>
          </a:bodyPr>
          <a:lstStyle/>
          <a:p>
            <a:r>
              <a:rPr lang="en-US" altLang="zh-CN" sz="1400" dirty="0"/>
              <a:t>From SlashData</a:t>
            </a:r>
            <a:endParaRPr lang="zh-CN" altLang="en-US" sz="1400" dirty="0"/>
          </a:p>
        </p:txBody>
      </p:sp>
      <p:sp>
        <p:nvSpPr>
          <p:cNvPr id="7" name="椭圆 6">
            <a:extLst>
              <a:ext uri="{FF2B5EF4-FFF2-40B4-BE49-F238E27FC236}">
                <a16:creationId xmlns:a16="http://schemas.microsoft.com/office/drawing/2014/main" id="{F27B224C-2707-42CA-92DE-F5D238044694}"/>
              </a:ext>
            </a:extLst>
          </p:cNvPr>
          <p:cNvSpPr/>
          <p:nvPr/>
        </p:nvSpPr>
        <p:spPr>
          <a:xfrm>
            <a:off x="3523786" y="5022247"/>
            <a:ext cx="5776331" cy="34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154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E7555-4655-435A-AD3F-A6DA561B6459}"/>
              </a:ext>
            </a:extLst>
          </p:cNvPr>
          <p:cNvSpPr>
            <a:spLocks noGrp="1"/>
          </p:cNvSpPr>
          <p:nvPr>
            <p:ph type="title"/>
          </p:nvPr>
        </p:nvSpPr>
        <p:spPr/>
        <p:txBody>
          <a:bodyPr/>
          <a:lstStyle/>
          <a:p>
            <a:r>
              <a:rPr kumimoji="1" lang="en-US" altLang="zh-CN" dirty="0"/>
              <a:t>Interactivity</a:t>
            </a:r>
            <a:endParaRPr lang="zh-CN" altLang="en-US" dirty="0"/>
          </a:p>
        </p:txBody>
      </p:sp>
      <p:sp>
        <p:nvSpPr>
          <p:cNvPr id="3" name="内容占位符 2">
            <a:extLst>
              <a:ext uri="{FF2B5EF4-FFF2-40B4-BE49-F238E27FC236}">
                <a16:creationId xmlns:a16="http://schemas.microsoft.com/office/drawing/2014/main" id="{F4529D13-CAAD-49E4-B3D4-3B4F427BADD4}"/>
              </a:ext>
            </a:extLst>
          </p:cNvPr>
          <p:cNvSpPr>
            <a:spLocks noGrp="1"/>
          </p:cNvSpPr>
          <p:nvPr>
            <p:ph idx="1"/>
          </p:nvPr>
        </p:nvSpPr>
        <p:spPr>
          <a:xfrm>
            <a:off x="609600" y="1084832"/>
            <a:ext cx="10972800" cy="5549174"/>
          </a:xfrm>
        </p:spPr>
        <p:txBody>
          <a:bodyPr/>
          <a:lstStyle/>
          <a:p>
            <a:pPr>
              <a:buFont typeface="Wingdings" panose="05000000000000000000" pitchFamily="2" charset="2"/>
              <a:buChar char="n"/>
            </a:pPr>
            <a:r>
              <a:rPr lang="en-US" altLang="zh-CN" sz="2400" dirty="0">
                <a:solidFill>
                  <a:schemeClr val="tx1"/>
                </a:solidFill>
              </a:rPr>
              <a:t>Go calls C/C++ :</a:t>
            </a:r>
          </a:p>
          <a:p>
            <a:pPr>
              <a:buFont typeface="Wingdings" panose="05000000000000000000" pitchFamily="2" charset="2"/>
              <a:buChar char="n"/>
            </a:pPr>
            <a:endParaRPr lang="en-US" altLang="zh-CN" dirty="0">
              <a:solidFill>
                <a:schemeClr val="tx1"/>
              </a:solidFill>
            </a:endParaRPr>
          </a:p>
          <a:p>
            <a:pPr marL="742717" lvl="1" indent="-342900">
              <a:buFont typeface="Wingdings" panose="05000000000000000000" pitchFamily="2" charset="2"/>
              <a:buChar char="n"/>
            </a:pPr>
            <a:r>
              <a:rPr lang="en-US" altLang="zh-CN" sz="2000" dirty="0">
                <a:solidFill>
                  <a:schemeClr val="tx1"/>
                </a:solidFill>
              </a:rPr>
              <a:t>C: Using cgo tools; Cgo replaces the Go compiler to produce Go and C code that can be combined in the same package. Cgo is typically used to create separate C code packages in real development</a:t>
            </a:r>
          </a:p>
          <a:p>
            <a:pPr marL="399817" lvl="1" indent="0">
              <a:buNone/>
            </a:pPr>
            <a:r>
              <a:rPr lang="en-US" altLang="zh-CN" sz="2000" dirty="0">
                <a:solidFill>
                  <a:schemeClr val="tx1"/>
                </a:solidFill>
              </a:rPr>
              <a:t>      	just using ‘ import “C”’, sometimes need ‘import “unsafe”’</a:t>
            </a:r>
          </a:p>
          <a:p>
            <a:pPr marL="399817" lvl="1" indent="0">
              <a:buNone/>
            </a:pPr>
            <a:endParaRPr lang="en-US" altLang="zh-CN" sz="2000" dirty="0">
              <a:solidFill>
                <a:schemeClr val="tx1"/>
              </a:solidFill>
            </a:endParaRPr>
          </a:p>
          <a:p>
            <a:pPr marL="742717" lvl="1" indent="-342900">
              <a:buFont typeface="Wingdings" panose="05000000000000000000" pitchFamily="2" charset="2"/>
              <a:buChar char="n"/>
            </a:pPr>
            <a:r>
              <a:rPr lang="en-US" altLang="zh-CN" sz="2000" dirty="0">
                <a:solidFill>
                  <a:schemeClr val="tx1"/>
                </a:solidFill>
              </a:rPr>
              <a:t>C++ : Calls C++ interfaces by implementing a layer of encapsulated C interfaces</a:t>
            </a:r>
          </a:p>
          <a:p>
            <a:endParaRPr lang="zh-CN" altLang="en-US" dirty="0"/>
          </a:p>
        </p:txBody>
      </p:sp>
    </p:spTree>
    <p:extLst>
      <p:ext uri="{BB962C8B-B14F-4D97-AF65-F5344CB8AC3E}">
        <p14:creationId xmlns:p14="http://schemas.microsoft.com/office/powerpoint/2010/main" val="3938384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1C6EA-C0AC-4E52-B372-DC8470946DFF}"/>
              </a:ext>
            </a:extLst>
          </p:cNvPr>
          <p:cNvSpPr>
            <a:spLocks noGrp="1"/>
          </p:cNvSpPr>
          <p:nvPr>
            <p:ph type="title"/>
          </p:nvPr>
        </p:nvSpPr>
        <p:spPr/>
        <p:txBody>
          <a:bodyPr/>
          <a:lstStyle/>
          <a:p>
            <a:r>
              <a:rPr kumimoji="1" lang="en-US" altLang="zh-CN" dirty="0"/>
              <a:t>Interactivity</a:t>
            </a:r>
            <a:endParaRPr lang="zh-CN" altLang="en-US" dirty="0"/>
          </a:p>
        </p:txBody>
      </p:sp>
      <p:sp>
        <p:nvSpPr>
          <p:cNvPr id="3" name="内容占位符 2">
            <a:extLst>
              <a:ext uri="{FF2B5EF4-FFF2-40B4-BE49-F238E27FC236}">
                <a16:creationId xmlns:a16="http://schemas.microsoft.com/office/drawing/2014/main" id="{34CC60B4-12C1-45EF-9F8E-683828C5076C}"/>
              </a:ext>
            </a:extLst>
          </p:cNvPr>
          <p:cNvSpPr>
            <a:spLocks noGrp="1"/>
          </p:cNvSpPr>
          <p:nvPr>
            <p:ph idx="1"/>
          </p:nvPr>
        </p:nvSpPr>
        <p:spPr>
          <a:xfrm>
            <a:off x="446049" y="1180516"/>
            <a:ext cx="10972800" cy="5549174"/>
          </a:xfrm>
        </p:spPr>
        <p:txBody>
          <a:bodyPr/>
          <a:lstStyle/>
          <a:p>
            <a:pPr>
              <a:buFont typeface="Wingdings" panose="05000000000000000000" pitchFamily="2" charset="2"/>
              <a:buChar char="n"/>
            </a:pPr>
            <a:r>
              <a:rPr lang="en-US" altLang="zh-CN" sz="2400" dirty="0">
                <a:solidFill>
                  <a:schemeClr val="tx1"/>
                </a:solidFill>
              </a:rPr>
              <a:t>Go interact with JavaScript</a:t>
            </a:r>
          </a:p>
          <a:p>
            <a:pPr>
              <a:buFont typeface="Wingdings" panose="05000000000000000000" pitchFamily="2" charset="2"/>
              <a:buChar char="n"/>
            </a:pPr>
            <a:endParaRPr lang="en-US" altLang="zh-CN" dirty="0">
              <a:solidFill>
                <a:schemeClr val="tx1"/>
              </a:solidFill>
            </a:endParaRPr>
          </a:p>
          <a:p>
            <a:pPr marL="742717" lvl="1" indent="-342900">
              <a:buFont typeface="Wingdings" panose="05000000000000000000" pitchFamily="2" charset="2"/>
              <a:buChar char="n"/>
            </a:pPr>
            <a:r>
              <a:rPr lang="en-US" altLang="zh-CN" sz="2000" dirty="0">
                <a:solidFill>
                  <a:schemeClr val="tx1"/>
                </a:solidFill>
              </a:rPr>
              <a:t>Using AJAX technology, it is possible to update the technology of parts of a web page without having to reload the entire page</a:t>
            </a:r>
          </a:p>
          <a:p>
            <a:pPr marL="742717" lvl="1" indent="-342900">
              <a:buFont typeface="Wingdings" panose="05000000000000000000" pitchFamily="2" charset="2"/>
              <a:buChar char="n"/>
            </a:pPr>
            <a:endParaRPr lang="en-US" altLang="zh-CN" sz="2000" dirty="0">
              <a:solidFill>
                <a:schemeClr val="tx1"/>
              </a:solidFill>
            </a:endParaRPr>
          </a:p>
          <a:p>
            <a:pPr marL="742717" lvl="1" indent="-342900">
              <a:buFont typeface="Wingdings" panose="05000000000000000000" pitchFamily="2" charset="2"/>
              <a:buChar char="n"/>
            </a:pPr>
            <a:r>
              <a:rPr lang="en-US" altLang="zh-CN" sz="2000" dirty="0">
                <a:solidFill>
                  <a:schemeClr val="tx1"/>
                </a:solidFill>
              </a:rPr>
              <a:t>Using WebSocket communication technology, the browser and server can provide a two-way channel based on TCP connection, so that the exchange of data is more simple</a:t>
            </a:r>
          </a:p>
          <a:p>
            <a:endParaRPr lang="zh-CN" altLang="en-US" dirty="0"/>
          </a:p>
        </p:txBody>
      </p:sp>
    </p:spTree>
    <p:extLst>
      <p:ext uri="{BB962C8B-B14F-4D97-AF65-F5344CB8AC3E}">
        <p14:creationId xmlns:p14="http://schemas.microsoft.com/office/powerpoint/2010/main" val="1925115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61E79-8CDB-4881-A6B2-E997C4840EE7}"/>
              </a:ext>
            </a:extLst>
          </p:cNvPr>
          <p:cNvSpPr>
            <a:spLocks noGrp="1"/>
          </p:cNvSpPr>
          <p:nvPr>
            <p:ph type="title"/>
          </p:nvPr>
        </p:nvSpPr>
        <p:spPr/>
        <p:txBody>
          <a:bodyPr/>
          <a:lstStyle/>
          <a:p>
            <a:r>
              <a:rPr kumimoji="1" lang="en-US" altLang="zh-CN" dirty="0"/>
              <a:t>Interactivity</a:t>
            </a:r>
            <a:endParaRPr lang="zh-CN" altLang="en-US" dirty="0"/>
          </a:p>
        </p:txBody>
      </p:sp>
      <p:sp>
        <p:nvSpPr>
          <p:cNvPr id="3" name="内容占位符 2">
            <a:extLst>
              <a:ext uri="{FF2B5EF4-FFF2-40B4-BE49-F238E27FC236}">
                <a16:creationId xmlns:a16="http://schemas.microsoft.com/office/drawing/2014/main" id="{23216656-2A5C-4E1F-8529-4AC9C36FCBD8}"/>
              </a:ext>
            </a:extLst>
          </p:cNvPr>
          <p:cNvSpPr>
            <a:spLocks noGrp="1"/>
          </p:cNvSpPr>
          <p:nvPr>
            <p:ph idx="1"/>
          </p:nvPr>
        </p:nvSpPr>
        <p:spPr>
          <a:xfrm>
            <a:off x="406425" y="1827286"/>
            <a:ext cx="10794379" cy="3636811"/>
          </a:xfrm>
        </p:spPr>
        <p:txBody>
          <a:bodyPr/>
          <a:lstStyle/>
          <a:p>
            <a:pPr>
              <a:buFont typeface="Wingdings" panose="05000000000000000000" pitchFamily="2" charset="2"/>
              <a:buChar char="n"/>
            </a:pPr>
            <a:r>
              <a:rPr lang="en-US" altLang="zh-CN" sz="2400" dirty="0">
                <a:solidFill>
                  <a:schemeClr val="tx1"/>
                </a:solidFill>
              </a:rPr>
              <a:t>Go interact with Python</a:t>
            </a:r>
          </a:p>
          <a:p>
            <a:pPr>
              <a:buFont typeface="Wingdings" panose="05000000000000000000" pitchFamily="2" charset="2"/>
              <a:buChar char="n"/>
            </a:pPr>
            <a:endParaRPr lang="en-US" altLang="zh-CN" dirty="0">
              <a:solidFill>
                <a:schemeClr val="tx1"/>
              </a:solidFill>
            </a:endParaRPr>
          </a:p>
          <a:p>
            <a:pPr lvl="1">
              <a:buFont typeface="Wingdings" panose="05000000000000000000" pitchFamily="2" charset="2"/>
              <a:buChar char="n"/>
            </a:pPr>
            <a:r>
              <a:rPr lang="en-US" altLang="zh-CN" sz="2000" dirty="0">
                <a:solidFill>
                  <a:schemeClr val="tx1"/>
                </a:solidFill>
              </a:rPr>
              <a:t>Golang and Python can currently convert </a:t>
            </a:r>
            <a:r>
              <a:rPr lang="en-US" altLang="zh-CN" sz="2000" dirty="0" err="1">
                <a:solidFill>
                  <a:schemeClr val="tx1"/>
                </a:solidFill>
              </a:rPr>
              <a:t>golang</a:t>
            </a:r>
            <a:r>
              <a:rPr lang="en-US" altLang="zh-CN" sz="2000" dirty="0">
                <a:solidFill>
                  <a:schemeClr val="tx1"/>
                </a:solidFill>
              </a:rPr>
              <a:t> objects and Python objects to C objects through Golang's CGO and Python's </a:t>
            </a:r>
            <a:r>
              <a:rPr lang="en-US" altLang="zh-CN" sz="2000" dirty="0" err="1">
                <a:solidFill>
                  <a:schemeClr val="tx1"/>
                </a:solidFill>
              </a:rPr>
              <a:t>ctypes</a:t>
            </a:r>
            <a:r>
              <a:rPr lang="en-US" altLang="zh-CN" sz="2000" dirty="0">
                <a:solidFill>
                  <a:schemeClr val="tx1"/>
                </a:solidFill>
              </a:rPr>
              <a:t> respectively, thus completing the interaction by compiling and calling C's dynamic linking library</a:t>
            </a:r>
          </a:p>
          <a:p>
            <a:endParaRPr lang="zh-CN" altLang="en-US" dirty="0"/>
          </a:p>
        </p:txBody>
      </p:sp>
    </p:spTree>
    <p:extLst>
      <p:ext uri="{BB962C8B-B14F-4D97-AF65-F5344CB8AC3E}">
        <p14:creationId xmlns:p14="http://schemas.microsoft.com/office/powerpoint/2010/main" val="184330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C7428-9F20-4FF8-9049-9254E42285E2}"/>
              </a:ext>
            </a:extLst>
          </p:cNvPr>
          <p:cNvSpPr>
            <a:spLocks noGrp="1"/>
          </p:cNvSpPr>
          <p:nvPr>
            <p:ph type="title"/>
          </p:nvPr>
        </p:nvSpPr>
        <p:spPr/>
        <p:txBody>
          <a:bodyPr/>
          <a:lstStyle/>
          <a:p>
            <a:r>
              <a:rPr kumimoji="1" lang="en-US" altLang="zh-CN" dirty="0"/>
              <a:t>Interactivity: Example</a:t>
            </a:r>
            <a:endParaRPr lang="zh-CN" altLang="en-US" dirty="0"/>
          </a:p>
        </p:txBody>
      </p:sp>
      <p:sp>
        <p:nvSpPr>
          <p:cNvPr id="3" name="内容占位符 2">
            <a:extLst>
              <a:ext uri="{FF2B5EF4-FFF2-40B4-BE49-F238E27FC236}">
                <a16:creationId xmlns:a16="http://schemas.microsoft.com/office/drawing/2014/main" id="{935CF3D4-C75F-4174-9676-91A49D00C2A6}"/>
              </a:ext>
            </a:extLst>
          </p:cNvPr>
          <p:cNvSpPr>
            <a:spLocks noGrp="1"/>
          </p:cNvSpPr>
          <p:nvPr>
            <p:ph idx="1"/>
          </p:nvPr>
        </p:nvSpPr>
        <p:spPr/>
        <p:txBody>
          <a:bodyPr/>
          <a:lstStyle/>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en-US" altLang="zh-CN" sz="2400" dirty="0">
                <a:solidFill>
                  <a:schemeClr val="tx1"/>
                </a:solidFill>
              </a:rPr>
              <a:t>Implement an add function(data type: int)</a:t>
            </a: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kumimoji="1" lang="en-US" altLang="zh-CN" sz="2400" dirty="0">
                <a:solidFill>
                  <a:schemeClr val="tx1"/>
                </a:solidFill>
              </a:rPr>
              <a:t>Compile to a. So file in c-shared mode</a:t>
            </a:r>
            <a:r>
              <a:rPr kumimoji="1" lang="zh-CN" altLang="en-US" sz="2400" dirty="0">
                <a:solidFill>
                  <a:schemeClr val="tx1"/>
                </a:solidFill>
              </a:rPr>
              <a:t>：</a:t>
            </a:r>
            <a:endParaRPr kumimoji="1" lang="en-US" altLang="zh-CN" sz="2400" dirty="0">
              <a:solidFill>
                <a:schemeClr val="tx1"/>
              </a:solidFill>
            </a:endParaRPr>
          </a:p>
          <a:p>
            <a:pPr marL="0" indent="0">
              <a:buNone/>
            </a:pPr>
            <a:r>
              <a:rPr kumimoji="1" lang="zh-CN" altLang="en-US" sz="2400" dirty="0">
                <a:solidFill>
                  <a:schemeClr val="tx1"/>
                </a:solidFill>
              </a:rPr>
              <a:t>  </a:t>
            </a:r>
            <a:r>
              <a:rPr kumimoji="1" lang="en-US" altLang="zh-CN" sz="2400" dirty="0">
                <a:solidFill>
                  <a:schemeClr val="tx1"/>
                </a:solidFill>
              </a:rPr>
              <a:t>   </a:t>
            </a:r>
            <a:r>
              <a:rPr lang="en-US" altLang="zh-CN" sz="2400" dirty="0">
                <a:solidFill>
                  <a:schemeClr val="tx1"/>
                </a:solidFill>
              </a:rPr>
              <a:t>go build -</a:t>
            </a:r>
            <a:r>
              <a:rPr lang="en-US" altLang="zh-CN" sz="2400" dirty="0" err="1">
                <a:solidFill>
                  <a:schemeClr val="tx1"/>
                </a:solidFill>
              </a:rPr>
              <a:t>buildmode</a:t>
            </a:r>
            <a:r>
              <a:rPr lang="en-US" altLang="zh-CN" sz="2400" dirty="0">
                <a:solidFill>
                  <a:schemeClr val="tx1"/>
                </a:solidFill>
              </a:rPr>
              <a:t>=c-shared -o libadd.so </a:t>
            </a:r>
            <a:r>
              <a:rPr lang="en-US" altLang="zh-CN" sz="2400" dirty="0" err="1">
                <a:solidFill>
                  <a:schemeClr val="tx1"/>
                </a:solidFill>
              </a:rPr>
              <a:t>libadd.go</a:t>
            </a:r>
            <a:endParaRPr kumimoji="1" lang="en-US" altLang="zh-CN" sz="2400" dirty="0">
              <a:solidFill>
                <a:schemeClr val="tx1"/>
              </a:solidFill>
            </a:endParaRPr>
          </a:p>
          <a:p>
            <a:pPr marL="0" indent="0">
              <a:buNone/>
            </a:pPr>
            <a:endParaRPr lang="en-US" altLang="zh-CN" dirty="0">
              <a:solidFill>
                <a:schemeClr val="tx1"/>
              </a:solidFill>
            </a:endParaRPr>
          </a:p>
          <a:p>
            <a:endParaRPr lang="zh-CN" altLang="en-US" dirty="0"/>
          </a:p>
        </p:txBody>
      </p:sp>
      <p:pic>
        <p:nvPicPr>
          <p:cNvPr id="4" name="图片 3">
            <a:extLst>
              <a:ext uri="{FF2B5EF4-FFF2-40B4-BE49-F238E27FC236}">
                <a16:creationId xmlns:a16="http://schemas.microsoft.com/office/drawing/2014/main" id="{887A026B-77E1-4531-94CE-AE09A014265E}"/>
              </a:ext>
            </a:extLst>
          </p:cNvPr>
          <p:cNvPicPr>
            <a:picLocks noChangeAspect="1"/>
          </p:cNvPicPr>
          <p:nvPr/>
        </p:nvPicPr>
        <p:blipFill>
          <a:blip r:embed="rId2"/>
          <a:stretch>
            <a:fillRect/>
          </a:stretch>
        </p:blipFill>
        <p:spPr>
          <a:xfrm>
            <a:off x="8297857" y="1463724"/>
            <a:ext cx="3619500" cy="3930551"/>
          </a:xfrm>
          <a:prstGeom prst="rect">
            <a:avLst/>
          </a:prstGeom>
        </p:spPr>
      </p:pic>
    </p:spTree>
    <p:extLst>
      <p:ext uri="{BB962C8B-B14F-4D97-AF65-F5344CB8AC3E}">
        <p14:creationId xmlns:p14="http://schemas.microsoft.com/office/powerpoint/2010/main" val="1320944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B4ACF-AB75-49FA-9793-4B1889C659CB}"/>
              </a:ext>
            </a:extLst>
          </p:cNvPr>
          <p:cNvSpPr>
            <a:spLocks noGrp="1"/>
          </p:cNvSpPr>
          <p:nvPr>
            <p:ph type="title"/>
          </p:nvPr>
        </p:nvSpPr>
        <p:spPr/>
        <p:txBody>
          <a:bodyPr/>
          <a:lstStyle/>
          <a:p>
            <a:r>
              <a:rPr kumimoji="1" lang="en-US" altLang="zh-CN" dirty="0"/>
              <a:t>Interactivity</a:t>
            </a:r>
            <a:endParaRPr lang="zh-CN" altLang="en-US" dirty="0"/>
          </a:p>
        </p:txBody>
      </p:sp>
      <p:sp>
        <p:nvSpPr>
          <p:cNvPr id="3" name="内容占位符 2">
            <a:extLst>
              <a:ext uri="{FF2B5EF4-FFF2-40B4-BE49-F238E27FC236}">
                <a16:creationId xmlns:a16="http://schemas.microsoft.com/office/drawing/2014/main" id="{2AE92350-58E0-4B80-B869-E8BE26B03B72}"/>
              </a:ext>
            </a:extLst>
          </p:cNvPr>
          <p:cNvSpPr>
            <a:spLocks noGrp="1"/>
          </p:cNvSpPr>
          <p:nvPr>
            <p:ph idx="1"/>
          </p:nvPr>
        </p:nvSpPr>
        <p:spPr>
          <a:xfrm>
            <a:off x="661640" y="1016964"/>
            <a:ext cx="9954321" cy="5549174"/>
          </a:xfrm>
        </p:spPr>
        <p:txBody>
          <a:bodyPr/>
          <a:lstStyle/>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en-US" altLang="zh-CN" dirty="0">
                <a:solidFill>
                  <a:schemeClr val="tx1"/>
                </a:solidFill>
              </a:rPr>
              <a:t>Python use .So file</a:t>
            </a: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endParaRPr lang="en-US" altLang="zh-CN" dirty="0">
              <a:solidFill>
                <a:schemeClr val="tx1"/>
              </a:solidFill>
            </a:endParaRPr>
          </a:p>
          <a:p>
            <a:pPr marL="457116" lvl="1" indent="0">
              <a:buNone/>
            </a:pPr>
            <a:r>
              <a:rPr lang="en-US" altLang="zh-CN" dirty="0">
                <a:solidFill>
                  <a:schemeClr val="tx1"/>
                </a:solidFill>
              </a:rPr>
              <a:t>Result would be 5</a:t>
            </a:r>
          </a:p>
          <a:p>
            <a:endParaRPr lang="zh-CN" altLang="en-US" dirty="0"/>
          </a:p>
        </p:txBody>
      </p:sp>
      <p:pic>
        <p:nvPicPr>
          <p:cNvPr id="4" name="图片 3">
            <a:extLst>
              <a:ext uri="{FF2B5EF4-FFF2-40B4-BE49-F238E27FC236}">
                <a16:creationId xmlns:a16="http://schemas.microsoft.com/office/drawing/2014/main" id="{C8CFC864-AB5F-424C-B0FC-5940CB068FDF}"/>
              </a:ext>
            </a:extLst>
          </p:cNvPr>
          <p:cNvPicPr>
            <a:picLocks noChangeAspect="1"/>
          </p:cNvPicPr>
          <p:nvPr/>
        </p:nvPicPr>
        <p:blipFill>
          <a:blip r:embed="rId2"/>
          <a:stretch>
            <a:fillRect/>
          </a:stretch>
        </p:blipFill>
        <p:spPr>
          <a:xfrm>
            <a:off x="1098511" y="2697976"/>
            <a:ext cx="4876800" cy="1625600"/>
          </a:xfrm>
          <a:prstGeom prst="rect">
            <a:avLst/>
          </a:prstGeom>
        </p:spPr>
      </p:pic>
    </p:spTree>
    <p:extLst>
      <p:ext uri="{BB962C8B-B14F-4D97-AF65-F5344CB8AC3E}">
        <p14:creationId xmlns:p14="http://schemas.microsoft.com/office/powerpoint/2010/main" val="40511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05FF5-98B5-41B2-B948-B75304F5FD25}"/>
              </a:ext>
            </a:extLst>
          </p:cNvPr>
          <p:cNvSpPr>
            <a:spLocks noGrp="1"/>
          </p:cNvSpPr>
          <p:nvPr>
            <p:ph type="title"/>
          </p:nvPr>
        </p:nvSpPr>
        <p:spPr/>
        <p:txBody>
          <a:bodyPr/>
          <a:lstStyle/>
          <a:p>
            <a:r>
              <a:rPr lang="en-US" altLang="zh-CN" dirty="0"/>
              <a:t>Current Problem</a:t>
            </a:r>
            <a:endParaRPr lang="zh-CN" altLang="en-US" dirty="0"/>
          </a:p>
        </p:txBody>
      </p:sp>
      <p:sp>
        <p:nvSpPr>
          <p:cNvPr id="3" name="内容占位符 2">
            <a:extLst>
              <a:ext uri="{FF2B5EF4-FFF2-40B4-BE49-F238E27FC236}">
                <a16:creationId xmlns:a16="http://schemas.microsoft.com/office/drawing/2014/main" id="{C51F6172-6F79-4575-8D04-8C2A284803D2}"/>
              </a:ext>
            </a:extLst>
          </p:cNvPr>
          <p:cNvSpPr>
            <a:spLocks noGrp="1"/>
          </p:cNvSpPr>
          <p:nvPr>
            <p:ph idx="1"/>
          </p:nvPr>
        </p:nvSpPr>
        <p:spPr>
          <a:xfrm>
            <a:off x="455938" y="972357"/>
            <a:ext cx="11136350" cy="5762978"/>
          </a:xfrm>
        </p:spPr>
        <p:txBody>
          <a:bodyPr/>
          <a:lstStyle/>
          <a:p>
            <a:pPr>
              <a:buFont typeface="Wingdings" panose="05000000000000000000" pitchFamily="2" charset="2"/>
              <a:buChar char="n"/>
            </a:pPr>
            <a:r>
              <a:rPr lang="en-US" altLang="zh-CN" sz="2400" dirty="0">
                <a:solidFill>
                  <a:schemeClr val="tx1"/>
                </a:solidFill>
              </a:rPr>
              <a:t>Poor Library Support</a:t>
            </a:r>
            <a:r>
              <a:rPr lang="en-US" altLang="zh-CN" dirty="0">
                <a:solidFill>
                  <a:schemeClr val="tx1"/>
                </a:solidFill>
              </a:rPr>
              <a:t>	</a:t>
            </a:r>
          </a:p>
          <a:p>
            <a:pPr marL="457116" lvl="1" indent="0">
              <a:buNone/>
            </a:pPr>
            <a:r>
              <a:rPr lang="en-US" altLang="zh-CN" sz="1600" dirty="0">
                <a:solidFill>
                  <a:schemeClr val="tx1"/>
                </a:solidFill>
              </a:rPr>
              <a:t>Library support for Go is spotty. Our API integrates with </a:t>
            </a:r>
            <a:r>
              <a:rPr lang="en-US" altLang="zh-CN" sz="1600" dirty="0" err="1">
                <a:solidFill>
                  <a:schemeClr val="tx1"/>
                </a:solidFill>
              </a:rPr>
              <a:t>Contentful</a:t>
            </a:r>
            <a:r>
              <a:rPr lang="en-US" altLang="zh-CN" sz="1600" dirty="0">
                <a:solidFill>
                  <a:schemeClr val="tx1"/>
                </a:solidFill>
              </a:rPr>
              <a:t>, which does not have an officially supported Go SDK.</a:t>
            </a:r>
          </a:p>
          <a:p>
            <a:pPr marL="457116" lvl="1" indent="0">
              <a:buNone/>
            </a:pPr>
            <a:endParaRPr lang="en-US" altLang="zh-CN" sz="1200" dirty="0">
              <a:solidFill>
                <a:schemeClr val="tx1"/>
              </a:solidFill>
            </a:endParaRPr>
          </a:p>
          <a:p>
            <a:pPr>
              <a:buFont typeface="Wingdings" panose="05000000000000000000" pitchFamily="2" charset="2"/>
              <a:buChar char="n"/>
            </a:pPr>
            <a:r>
              <a:rPr lang="en-US" altLang="zh-CN" sz="2400" dirty="0">
                <a:solidFill>
                  <a:schemeClr val="tx1"/>
                </a:solidFill>
              </a:rPr>
              <a:t>No Generics</a:t>
            </a:r>
          </a:p>
          <a:p>
            <a:pPr marL="457116" lvl="1" indent="0">
              <a:buNone/>
            </a:pPr>
            <a:r>
              <a:rPr lang="en-US" altLang="zh-CN" dirty="0">
                <a:solidFill>
                  <a:schemeClr val="tx1"/>
                </a:solidFill>
              </a:rPr>
              <a:t>It means a decreased level of reuse in your code. While Go has first-class functions, if you write functions like “map”, “reduce”, or “filter” that operates on a collection of one type, you can’t reuse those same functions for a collection of a different type. This hurts productivity and maintainability.</a:t>
            </a:r>
          </a:p>
          <a:p>
            <a:pPr marL="457116" lvl="1" indent="0">
              <a:buNone/>
            </a:pPr>
            <a:endParaRPr lang="en-US" altLang="zh-CN" sz="1200" dirty="0">
              <a:solidFill>
                <a:schemeClr val="tx1"/>
              </a:solidFill>
            </a:endParaRPr>
          </a:p>
          <a:p>
            <a:pPr>
              <a:buFont typeface="Wingdings" panose="05000000000000000000" pitchFamily="2" charset="2"/>
              <a:buChar char="n"/>
            </a:pPr>
            <a:r>
              <a:rPr lang="en-US" altLang="zh-CN" sz="2400" dirty="0">
                <a:solidFill>
                  <a:schemeClr val="tx1"/>
                </a:solidFill>
              </a:rPr>
              <a:t>Fractured Dependency Management</a:t>
            </a:r>
          </a:p>
          <a:p>
            <a:pPr marL="457116" lvl="1" indent="0">
              <a:buNone/>
            </a:pPr>
            <a:r>
              <a:rPr lang="en-US" altLang="zh-CN" dirty="0">
                <a:solidFill>
                  <a:schemeClr val="tx1"/>
                </a:solidFill>
              </a:rPr>
              <a:t>For a long time Go did not have a stable, official package manager. After years of begging from the community, the Go project has recently released </a:t>
            </a:r>
            <a:r>
              <a:rPr lang="en-US" altLang="zh-CN" dirty="0" err="1">
                <a:solidFill>
                  <a:schemeClr val="tx1"/>
                </a:solidFill>
              </a:rPr>
              <a:t>godep</a:t>
            </a:r>
            <a:r>
              <a:rPr lang="en-US" altLang="zh-CN" dirty="0">
                <a:solidFill>
                  <a:schemeClr val="tx1"/>
                </a:solidFill>
              </a:rPr>
              <a:t>.</a:t>
            </a:r>
            <a:endParaRPr lang="en-US" altLang="zh-CN" sz="1200" dirty="0">
              <a:solidFill>
                <a:schemeClr val="tx1"/>
              </a:solidFill>
            </a:endParaRPr>
          </a:p>
          <a:p>
            <a:pPr marL="343155" marR="0" lvl="0" indent="-343155" algn="l" defTabSz="914400" rtl="0" eaLnBrk="1" fontAlgn="base" latinLnBrk="0" hangingPunct="1">
              <a:lnSpc>
                <a:spcPct val="150000"/>
              </a:lnSpc>
              <a:spcBef>
                <a:spcPct val="20000"/>
              </a:spcBef>
              <a:spcAft>
                <a:spcPct val="0"/>
              </a:spcAft>
              <a:buClrTx/>
              <a:buSzTx/>
              <a:buFont typeface="Wingdings" panose="05000000000000000000" pitchFamily="2" charset="2"/>
              <a:buChar char="n"/>
              <a:tabLst/>
              <a:defRPr/>
            </a:pPr>
            <a:r>
              <a:rPr lang="en-US" altLang="zh-CN" sz="2400" dirty="0">
                <a:solidFill>
                  <a:prstClr val="black"/>
                </a:solidFill>
              </a:rPr>
              <a:t>BlaBlaBla…</a:t>
            </a:r>
            <a:endParaRPr kumimoji="1"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792237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5D9D6-5B33-427A-88DD-43578F5FAC37}"/>
              </a:ext>
            </a:extLst>
          </p:cNvPr>
          <p:cNvSpPr>
            <a:spLocks noGrp="1"/>
          </p:cNvSpPr>
          <p:nvPr>
            <p:ph type="title"/>
          </p:nvPr>
        </p:nvSpPr>
        <p:spPr/>
        <p:txBody>
          <a:bodyPr/>
          <a:lstStyle/>
          <a:p>
            <a:r>
              <a:rPr lang="en-US" altLang="zh-CN" dirty="0"/>
              <a:t>Our Project</a:t>
            </a:r>
            <a:endParaRPr lang="zh-CN" altLang="en-US" dirty="0"/>
          </a:p>
        </p:txBody>
      </p:sp>
      <p:sp>
        <p:nvSpPr>
          <p:cNvPr id="3" name="内容占位符 2">
            <a:extLst>
              <a:ext uri="{FF2B5EF4-FFF2-40B4-BE49-F238E27FC236}">
                <a16:creationId xmlns:a16="http://schemas.microsoft.com/office/drawing/2014/main" id="{A96B84E8-FC30-4D44-AE58-C3D3745EBAF3}"/>
              </a:ext>
            </a:extLst>
          </p:cNvPr>
          <p:cNvSpPr>
            <a:spLocks noGrp="1"/>
          </p:cNvSpPr>
          <p:nvPr>
            <p:ph idx="1"/>
          </p:nvPr>
        </p:nvSpPr>
        <p:spPr>
          <a:xfrm>
            <a:off x="419954" y="1017376"/>
            <a:ext cx="10972800" cy="5549174"/>
          </a:xfrm>
        </p:spPr>
        <p:txBody>
          <a:bodyPr/>
          <a:lstStyle/>
          <a:p>
            <a:pPr>
              <a:buFont typeface="Wingdings" panose="05000000000000000000" pitchFamily="2" charset="2"/>
              <a:buChar char="n"/>
            </a:pPr>
            <a:r>
              <a:rPr lang="en-US" altLang="zh-CN" sz="2400" dirty="0">
                <a:solidFill>
                  <a:schemeClr val="tx1"/>
                </a:solidFill>
              </a:rPr>
              <a:t>Spider </a:t>
            </a:r>
            <a:r>
              <a:rPr lang="zh-CN" altLang="en-US" sz="2400" dirty="0">
                <a:solidFill>
                  <a:schemeClr val="tx1"/>
                </a:solidFill>
              </a:rPr>
              <a:t>＆ </a:t>
            </a:r>
            <a:r>
              <a:rPr lang="en-US" altLang="zh-CN" sz="2400" dirty="0">
                <a:solidFill>
                  <a:schemeClr val="tx1"/>
                </a:solidFill>
              </a:rPr>
              <a:t>Data Visualization website</a:t>
            </a:r>
          </a:p>
          <a:p>
            <a:pPr lvl="1">
              <a:buFont typeface="Wingdings" panose="05000000000000000000" pitchFamily="2" charset="2"/>
              <a:buChar char="n"/>
            </a:pPr>
            <a:r>
              <a:rPr lang="en-US" altLang="zh-CN" sz="1999" dirty="0">
                <a:solidFill>
                  <a:schemeClr val="tx1"/>
                </a:solidFill>
              </a:rPr>
              <a:t>Collect the crucial data of Github Trending to analyze the popularity of different programming languages, popular area and so on, and make a website to visualize these data(like Tag-cloud, chart etc.).</a:t>
            </a:r>
          </a:p>
          <a:p>
            <a:pPr marL="514499" indent="-457200">
              <a:buFont typeface="Wingdings" panose="05000000000000000000" pitchFamily="2" charset="2"/>
              <a:buChar char="n"/>
            </a:pPr>
            <a:r>
              <a:rPr lang="en-US" altLang="zh-CN" sz="2401" dirty="0">
                <a:solidFill>
                  <a:schemeClr val="tx1"/>
                </a:solidFill>
              </a:rPr>
              <a:t>Technology might use</a:t>
            </a:r>
          </a:p>
          <a:p>
            <a:pPr marL="914316" lvl="1" indent="-457200">
              <a:buFont typeface="Wingdings" panose="05000000000000000000" pitchFamily="2" charset="2"/>
              <a:buChar char="n"/>
            </a:pPr>
            <a:r>
              <a:rPr lang="en-US" altLang="zh-CN" sz="2000" dirty="0">
                <a:solidFill>
                  <a:schemeClr val="tx1"/>
                </a:solidFill>
              </a:rPr>
              <a:t>Spider</a:t>
            </a:r>
          </a:p>
          <a:p>
            <a:pPr marL="914316" lvl="1" indent="-457200">
              <a:buFont typeface="Wingdings" panose="05000000000000000000" pitchFamily="2" charset="2"/>
              <a:buChar char="n"/>
            </a:pPr>
            <a:r>
              <a:rPr lang="en-US" altLang="zh-CN" sz="2000" dirty="0">
                <a:solidFill>
                  <a:schemeClr val="tx1"/>
                </a:solidFill>
              </a:rPr>
              <a:t>Goroutine</a:t>
            </a:r>
          </a:p>
          <a:p>
            <a:pPr marL="914316" lvl="1" indent="-457200">
              <a:buFont typeface="Wingdings" panose="05000000000000000000" pitchFamily="2" charset="2"/>
              <a:buChar char="n"/>
            </a:pPr>
            <a:r>
              <a:rPr lang="en-US" altLang="zh-CN" sz="2000" dirty="0">
                <a:solidFill>
                  <a:schemeClr val="tx1"/>
                </a:solidFill>
              </a:rPr>
              <a:t>Beego</a:t>
            </a:r>
            <a:r>
              <a:rPr lang="zh-CN" altLang="en-US" sz="2000" dirty="0">
                <a:solidFill>
                  <a:schemeClr val="tx1"/>
                </a:solidFill>
              </a:rPr>
              <a:t>（</a:t>
            </a:r>
            <a:r>
              <a:rPr lang="en-US" altLang="zh-CN" sz="2000" dirty="0">
                <a:solidFill>
                  <a:schemeClr val="tx1"/>
                </a:solidFill>
              </a:rPr>
              <a:t>web framework</a:t>
            </a:r>
            <a:r>
              <a:rPr lang="zh-CN" altLang="en-US" sz="2000" dirty="0">
                <a:solidFill>
                  <a:schemeClr val="tx1"/>
                </a:solidFill>
              </a:rPr>
              <a:t>）</a:t>
            </a:r>
            <a:endParaRPr lang="en-US" altLang="zh-CN" sz="2000" dirty="0">
              <a:solidFill>
                <a:schemeClr val="tx1"/>
              </a:solidFill>
            </a:endParaRPr>
          </a:p>
          <a:p>
            <a:pPr marL="914316" lvl="1" indent="-457200">
              <a:buFont typeface="Wingdings" panose="05000000000000000000" pitchFamily="2" charset="2"/>
              <a:buChar char="n"/>
            </a:pPr>
            <a:r>
              <a:rPr lang="en-US" altLang="zh-CN" sz="2000" dirty="0">
                <a:solidFill>
                  <a:schemeClr val="tx1"/>
                </a:solidFill>
              </a:rPr>
              <a:t>Go-</a:t>
            </a:r>
            <a:r>
              <a:rPr lang="en-US" altLang="zh-CN" sz="2000" dirty="0" err="1">
                <a:solidFill>
                  <a:schemeClr val="tx1"/>
                </a:solidFill>
              </a:rPr>
              <a:t>echarts</a:t>
            </a:r>
            <a:endParaRPr lang="en-US" altLang="zh-CN" sz="2000" dirty="0">
              <a:solidFill>
                <a:schemeClr val="tx1"/>
              </a:solidFill>
            </a:endParaRPr>
          </a:p>
          <a:p>
            <a:pPr marL="914316" lvl="1" indent="-457200">
              <a:buFont typeface="Wingdings" panose="05000000000000000000" pitchFamily="2" charset="2"/>
              <a:buChar char="n"/>
            </a:pPr>
            <a:r>
              <a:rPr lang="en-US" altLang="zh-CN" sz="2000" dirty="0">
                <a:solidFill>
                  <a:schemeClr val="tx1"/>
                </a:solidFill>
              </a:rPr>
              <a:t>BlaBlaBla…</a:t>
            </a:r>
          </a:p>
          <a:p>
            <a:pPr marL="914316" lvl="1" indent="-457200">
              <a:buFont typeface="Wingdings" panose="05000000000000000000" pitchFamily="2" charset="2"/>
              <a:buChar char="n"/>
            </a:pPr>
            <a:endParaRPr lang="en-US" altLang="zh-CN" sz="2000" dirty="0">
              <a:solidFill>
                <a:schemeClr val="tx1"/>
              </a:solidFill>
            </a:endParaRPr>
          </a:p>
          <a:p>
            <a:pPr marL="914316" lvl="1" indent="-457200">
              <a:buFont typeface="Wingdings" panose="05000000000000000000" pitchFamily="2" charset="2"/>
              <a:buChar char="n"/>
            </a:pPr>
            <a:endParaRPr lang="zh-CN" altLang="en-US" sz="2000" dirty="0">
              <a:solidFill>
                <a:schemeClr val="tx1"/>
              </a:solidFill>
            </a:endParaRPr>
          </a:p>
        </p:txBody>
      </p:sp>
      <p:pic>
        <p:nvPicPr>
          <p:cNvPr id="1032" name="Picture 8" descr="Conceptual tag cloud containing names of programming languages, Python emphasized, related to web and software development and engineering, programing, coding, computing and software applications.">
            <a:extLst>
              <a:ext uri="{FF2B5EF4-FFF2-40B4-BE49-F238E27FC236}">
                <a16:creationId xmlns:a16="http://schemas.microsoft.com/office/drawing/2014/main" id="{4E317F2F-3884-4630-BA12-913BFBC751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00"/>
          <a:stretch/>
        </p:blipFill>
        <p:spPr bwMode="auto">
          <a:xfrm>
            <a:off x="5433617" y="3644618"/>
            <a:ext cx="5959137" cy="321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16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747D5-EF8C-4BA9-9B50-88CEDBE75CE3}"/>
              </a:ext>
            </a:extLst>
          </p:cNvPr>
          <p:cNvSpPr txBox="1">
            <a:spLocks/>
          </p:cNvSpPr>
          <p:nvPr/>
        </p:nvSpPr>
        <p:spPr>
          <a:xfrm>
            <a:off x="2640265" y="2895717"/>
            <a:ext cx="7420617" cy="1066566"/>
          </a:xfrm>
          <a:prstGeom prst="rect">
            <a:avLst/>
          </a:prstGeom>
        </p:spPr>
        <p:txBody>
          <a:bodyPr vert="horz" wrap="square" lIns="91673" tIns="45837" rIns="91673" bIns="45837" numCol="1" rtlCol="0" anchor="ctr" anchorCtr="0" compatLnSpc="1">
            <a:noAutofit/>
          </a:bodyPr>
          <a:lstStyle>
            <a:lvl1pPr algn="l" rtl="0" eaLnBrk="1" fontAlgn="base" hangingPunct="1">
              <a:spcBef>
                <a:spcPct val="0"/>
              </a:spcBef>
              <a:spcAft>
                <a:spcPct val="0"/>
              </a:spcAft>
              <a:defRPr lang="zh-CN" altLang="en-US" sz="3198" b="1" kern="1200">
                <a:solidFill>
                  <a:srgbClr val="660066"/>
                </a:solidFill>
                <a:latin typeface="微软雅黑" panose="020B0503020204020204" charset="-122"/>
                <a:ea typeface="微软雅黑" panose="020B0503020204020204" charset="-122"/>
                <a:cs typeface="微软雅黑" panose="020B0503020204020204" charset="-122"/>
              </a:defRPr>
            </a:lvl1pPr>
            <a:lvl2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2pPr>
            <a:lvl3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3pPr>
            <a:lvl4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4pPr>
            <a:lvl5pPr algn="r" rtl="0" eaLnBrk="1" fontAlgn="base" hangingPunct="1">
              <a:spcBef>
                <a:spcPct val="0"/>
              </a:spcBef>
              <a:spcAft>
                <a:spcPct val="0"/>
              </a:spcAft>
              <a:defRPr sz="3198" b="1">
                <a:solidFill>
                  <a:srgbClr val="660066"/>
                </a:solidFill>
                <a:latin typeface="微软雅黑" panose="020B0503020204020204" charset="-122"/>
                <a:ea typeface="微软雅黑" panose="020B0503020204020204" charset="-122"/>
                <a:cs typeface="微软雅黑" panose="020B0503020204020204" charset="-122"/>
              </a:defRPr>
            </a:lvl5pPr>
            <a:lvl6pPr marL="457115"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6pPr>
            <a:lvl7pPr marL="914231"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7pPr>
            <a:lvl8pPr marL="1371983"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8pPr>
            <a:lvl9pPr marL="1829098" algn="r" rtl="0" eaLnBrk="1" fontAlgn="base" hangingPunct="1">
              <a:spcBef>
                <a:spcPct val="0"/>
              </a:spcBef>
              <a:spcAft>
                <a:spcPct val="0"/>
              </a:spcAft>
              <a:defRPr sz="2602" b="1">
                <a:solidFill>
                  <a:schemeClr val="tx1"/>
                </a:solidFill>
                <a:latin typeface="微软雅黑" panose="020B0503020204020204" charset="-122"/>
                <a:ea typeface="微软雅黑" panose="020B0503020204020204" charset="-122"/>
              </a:defRPr>
            </a:lvl9pPr>
          </a:lstStyle>
          <a:p>
            <a:pPr algn="ctr" defTabSz="916777" fontAlgn="auto">
              <a:spcAft>
                <a:spcPts val="0"/>
              </a:spcAft>
              <a:defRPr/>
            </a:pPr>
            <a:r>
              <a:rPr lang="en-US" altLang="zh-CN" sz="4800" b="0" dirty="0">
                <a:solidFill>
                  <a:schemeClr val="bg1"/>
                </a:solidFill>
                <a:effectLst>
                  <a:outerShdw blurRad="38100" dist="38100" dir="2700000" algn="tl">
                    <a:srgbClr val="000000">
                      <a:alpha val="43137"/>
                    </a:srgbClr>
                  </a:outerShdw>
                </a:effectLst>
                <a:cs typeface="+mj-cs"/>
              </a:rPr>
              <a:t>Question</a:t>
            </a:r>
            <a:endParaRPr lang="en-US" sz="4800" b="0" dirty="0">
              <a:solidFill>
                <a:schemeClr val="bg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1451957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2"/>
          <p:cNvPicPr/>
          <p:nvPr/>
        </p:nvPicPr>
        <p:blipFill>
          <a:blip r:embed="rId3" cstate="print"/>
          <a:srcRect l="85619" t="13930" r="7690" b="39658"/>
          <a:stretch>
            <a:fillRect/>
          </a:stretch>
        </p:blipFill>
        <p:spPr>
          <a:xfrm>
            <a:off x="160023" y="2431843"/>
            <a:ext cx="11911179" cy="2021371"/>
          </a:xfrm>
          <a:prstGeom prst="rect">
            <a:avLst/>
          </a:prstGeom>
          <a:noFill/>
          <a:ln w="9525">
            <a:noFill/>
          </a:ln>
        </p:spPr>
      </p:pic>
      <p:sp>
        <p:nvSpPr>
          <p:cNvPr id="2" name="标题 1"/>
          <p:cNvSpPr>
            <a:spLocks noGrp="1"/>
          </p:cNvSpPr>
          <p:nvPr>
            <p:ph type="ctrTitle"/>
          </p:nvPr>
        </p:nvSpPr>
        <p:spPr>
          <a:xfrm>
            <a:off x="2628181" y="2909245"/>
            <a:ext cx="7420617" cy="1066566"/>
          </a:xfrm>
        </p:spPr>
        <p:txBody>
          <a:bodyPr vert="horz" wrap="square" lIns="91673" tIns="45837" rIns="91673" bIns="45837" numCol="1" rtlCol="0" anchor="ctr" anchorCtr="0" compatLnSpc="1">
            <a:noAutofit/>
          </a:bodyPr>
          <a:lstStyle/>
          <a:p>
            <a:pPr algn="ctr" defTabSz="916777" fontAlgn="auto">
              <a:lnSpc>
                <a:spcPct val="100000"/>
              </a:lnSpc>
              <a:spcAft>
                <a:spcPts val="0"/>
              </a:spcAft>
              <a:defRPr/>
            </a:pPr>
            <a:r>
              <a:rPr lang="en-US" altLang="zh-CN" sz="4800" b="0" dirty="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Thanks for listening</a:t>
            </a:r>
            <a:r>
              <a:rPr lang="zh-CN" altLang="en-US" sz="4800" b="0" dirty="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56CAF-BA83-4461-AF34-75916662D872}"/>
              </a:ext>
            </a:extLst>
          </p:cNvPr>
          <p:cNvSpPr>
            <a:spLocks noGrp="1"/>
          </p:cNvSpPr>
          <p:nvPr>
            <p:ph type="title"/>
          </p:nvPr>
        </p:nvSpPr>
        <p:spPr/>
        <p:txBody>
          <a:bodyPr/>
          <a:lstStyle/>
          <a:p>
            <a:r>
              <a:rPr lang="en-US" altLang="zh-CN" dirty="0"/>
              <a:t>Community Environment</a:t>
            </a:r>
            <a:endParaRPr lang="zh-CN" altLang="en-US" dirty="0"/>
          </a:p>
        </p:txBody>
      </p:sp>
      <p:sp>
        <p:nvSpPr>
          <p:cNvPr id="5" name="文本框 4">
            <a:extLst>
              <a:ext uri="{FF2B5EF4-FFF2-40B4-BE49-F238E27FC236}">
                <a16:creationId xmlns:a16="http://schemas.microsoft.com/office/drawing/2014/main" id="{BCDAD0CB-39D0-46C6-8590-4AF3DA95FD64}"/>
              </a:ext>
            </a:extLst>
          </p:cNvPr>
          <p:cNvSpPr txBox="1"/>
          <p:nvPr/>
        </p:nvSpPr>
        <p:spPr>
          <a:xfrm>
            <a:off x="272574" y="2083663"/>
            <a:ext cx="4470414" cy="3477875"/>
          </a:xfrm>
          <a:prstGeom prst="rect">
            <a:avLst/>
          </a:prstGeom>
          <a:noFill/>
        </p:spPr>
        <p:txBody>
          <a:bodyPr wrap="square" rtlCol="0">
            <a:spAutoFit/>
          </a:bodyPr>
          <a:lstStyle/>
          <a:p>
            <a:r>
              <a:rPr lang="en-US" altLang="zh-CN" sz="2000" b="0" i="0" dirty="0">
                <a:solidFill>
                  <a:srgbClr val="27282C"/>
                </a:solidFill>
                <a:effectLst/>
                <a:latin typeface="微软雅黑" panose="020B0503020204020204" pitchFamily="34" charset="-122"/>
                <a:ea typeface="微软雅黑" panose="020B0503020204020204" pitchFamily="34" charset="-122"/>
              </a:rPr>
              <a:t>Overall, there are about </a:t>
            </a:r>
            <a:r>
              <a:rPr lang="en-US" altLang="zh-CN" sz="2000" b="1" i="0" dirty="0">
                <a:solidFill>
                  <a:srgbClr val="27282C"/>
                </a:solidFill>
                <a:effectLst/>
                <a:latin typeface="微软雅黑" panose="020B0503020204020204" pitchFamily="34" charset="-122"/>
                <a:ea typeface="微软雅黑" panose="020B0503020204020204" pitchFamily="34" charset="-122"/>
              </a:rPr>
              <a:t>1</a:t>
            </a:r>
            <a:r>
              <a:rPr lang="en-US" altLang="zh-CN" sz="2000" b="1" dirty="0">
                <a:solidFill>
                  <a:srgbClr val="27282C"/>
                </a:solidFill>
                <a:latin typeface="微软雅黑" panose="020B0503020204020204" pitchFamily="34" charset="-122"/>
                <a:ea typeface="微软雅黑" panose="020B0503020204020204" pitchFamily="34" charset="-122"/>
              </a:rPr>
              <a:t>.</a:t>
            </a:r>
            <a:r>
              <a:rPr lang="en-US" altLang="zh-CN" sz="2000" b="1" i="0" dirty="0">
                <a:solidFill>
                  <a:srgbClr val="27282C"/>
                </a:solidFill>
                <a:effectLst/>
                <a:latin typeface="微软雅黑" panose="020B0503020204020204" pitchFamily="34" charset="-122"/>
                <a:ea typeface="微软雅黑" panose="020B0503020204020204" pitchFamily="34" charset="-122"/>
              </a:rPr>
              <a:t>1 million professional Go developers</a:t>
            </a:r>
            <a:r>
              <a:rPr lang="en-US" altLang="zh-CN" sz="2000" b="0" i="0" dirty="0">
                <a:solidFill>
                  <a:srgbClr val="27282C"/>
                </a:solidFill>
                <a:effectLst/>
                <a:latin typeface="微软雅黑" panose="020B0503020204020204" pitchFamily="34" charset="-122"/>
                <a:ea typeface="微软雅黑" panose="020B0503020204020204" pitchFamily="34" charset="-122"/>
              </a:rPr>
              <a:t> who use Go as a </a:t>
            </a:r>
            <a:r>
              <a:rPr lang="en-US" altLang="zh-CN" sz="2000" b="1" i="0" dirty="0">
                <a:solidFill>
                  <a:srgbClr val="27282C"/>
                </a:solidFill>
                <a:effectLst/>
                <a:latin typeface="微软雅黑" panose="020B0503020204020204" pitchFamily="34" charset="-122"/>
                <a:ea typeface="微软雅黑" panose="020B0503020204020204" pitchFamily="34" charset="-122"/>
              </a:rPr>
              <a:t>primary language</a:t>
            </a:r>
            <a:r>
              <a:rPr lang="en-US" altLang="zh-CN" sz="2000" b="0" i="0" dirty="0">
                <a:solidFill>
                  <a:srgbClr val="27282C"/>
                </a:solidFill>
                <a:effectLst/>
                <a:latin typeface="微软雅黑" panose="020B0503020204020204" pitchFamily="34" charset="-122"/>
                <a:ea typeface="微软雅黑" panose="020B0503020204020204" pitchFamily="34" charset="-122"/>
              </a:rPr>
              <a:t>. </a:t>
            </a:r>
          </a:p>
          <a:p>
            <a:endParaRPr lang="en-US" altLang="zh-CN" sz="2000" dirty="0">
              <a:solidFill>
                <a:srgbClr val="27282C"/>
              </a:solidFill>
              <a:latin typeface="微软雅黑" panose="020B0503020204020204" pitchFamily="34" charset="-122"/>
              <a:ea typeface="微软雅黑" panose="020B0503020204020204" pitchFamily="34" charset="-122"/>
            </a:endParaRPr>
          </a:p>
          <a:p>
            <a:r>
              <a:rPr lang="en-US" altLang="zh-CN" sz="2000" b="0" i="0" dirty="0">
                <a:solidFill>
                  <a:srgbClr val="27282C"/>
                </a:solidFill>
                <a:effectLst/>
                <a:latin typeface="微软雅黑" panose="020B0503020204020204" pitchFamily="34" charset="-122"/>
                <a:ea typeface="微软雅黑" panose="020B0503020204020204" pitchFamily="34" charset="-122"/>
              </a:rPr>
              <a:t>But that number is possibly closer to </a:t>
            </a:r>
            <a:r>
              <a:rPr lang="en-US" altLang="zh-CN" sz="2000" b="1" i="0" dirty="0">
                <a:solidFill>
                  <a:srgbClr val="27282C"/>
                </a:solidFill>
                <a:effectLst/>
                <a:latin typeface="微软雅黑" panose="020B0503020204020204" pitchFamily="34" charset="-122"/>
                <a:ea typeface="微软雅黑" panose="020B0503020204020204" pitchFamily="34" charset="-122"/>
              </a:rPr>
              <a:t>2.7 million</a:t>
            </a:r>
            <a:r>
              <a:rPr lang="en-US" altLang="zh-CN" sz="2000" b="0" i="0" dirty="0">
                <a:solidFill>
                  <a:srgbClr val="27282C"/>
                </a:solidFill>
                <a:effectLst/>
                <a:latin typeface="微软雅黑" panose="020B0503020204020204" pitchFamily="34" charset="-122"/>
                <a:ea typeface="微软雅黑" panose="020B0503020204020204" pitchFamily="34" charset="-122"/>
              </a:rPr>
              <a:t> if we include professional developers who mainly use other programming languages but also do a bit of Go on the side.</a:t>
            </a:r>
            <a:endParaRPr lang="zh-CN" altLang="en-US" sz="2000" dirty="0">
              <a:latin typeface="微软雅黑" panose="020B0503020204020204" pitchFamily="34" charset="-122"/>
              <a:ea typeface="微软雅黑" panose="020B0503020204020204" pitchFamily="34" charset="-122"/>
            </a:endParaRPr>
          </a:p>
        </p:txBody>
      </p:sp>
      <p:pic>
        <p:nvPicPr>
          <p:cNvPr id="3080" name="Picture 8">
            <a:extLst>
              <a:ext uri="{FF2B5EF4-FFF2-40B4-BE49-F238E27FC236}">
                <a16:creationId xmlns:a16="http://schemas.microsoft.com/office/drawing/2014/main" id="{25003E45-D4BB-4BA8-9E86-256D1F272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988" y="1976785"/>
            <a:ext cx="7330068" cy="392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33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C562A-317F-464B-87CE-958509A3BC6C}"/>
              </a:ext>
            </a:extLst>
          </p:cNvPr>
          <p:cNvSpPr>
            <a:spLocks noGrp="1"/>
          </p:cNvSpPr>
          <p:nvPr>
            <p:ph type="title"/>
          </p:nvPr>
        </p:nvSpPr>
        <p:spPr/>
        <p:txBody>
          <a:bodyPr/>
          <a:lstStyle/>
          <a:p>
            <a:r>
              <a:rPr lang="en-US" altLang="zh-CN" dirty="0"/>
              <a:t>User Convenience</a:t>
            </a:r>
            <a:endParaRPr lang="zh-CN" altLang="en-US" dirty="0"/>
          </a:p>
        </p:txBody>
      </p:sp>
      <p:sp>
        <p:nvSpPr>
          <p:cNvPr id="3" name="内容占位符 2">
            <a:extLst>
              <a:ext uri="{FF2B5EF4-FFF2-40B4-BE49-F238E27FC236}">
                <a16:creationId xmlns:a16="http://schemas.microsoft.com/office/drawing/2014/main" id="{B770F341-3318-4FE1-98D1-C357A596CEC1}"/>
              </a:ext>
            </a:extLst>
          </p:cNvPr>
          <p:cNvSpPr>
            <a:spLocks noGrp="1"/>
          </p:cNvSpPr>
          <p:nvPr>
            <p:ph idx="1"/>
          </p:nvPr>
        </p:nvSpPr>
        <p:spPr>
          <a:xfrm>
            <a:off x="512683" y="1123818"/>
            <a:ext cx="10972800" cy="5549174"/>
          </a:xfrm>
        </p:spPr>
        <p:txBody>
          <a:bodyPr/>
          <a:lstStyle/>
          <a:p>
            <a:pPr>
              <a:buFont typeface="Wingdings" panose="05000000000000000000" pitchFamily="2" charset="2"/>
              <a:buChar char="n"/>
            </a:pPr>
            <a:endParaRPr lang="en-US" altLang="zh-CN" dirty="0"/>
          </a:p>
          <a:p>
            <a:pPr>
              <a:buFont typeface="Wingdings" panose="05000000000000000000" pitchFamily="2" charset="2"/>
              <a:buChar char="n"/>
            </a:pPr>
            <a:r>
              <a:rPr lang="en-US" altLang="zh-CN" sz="2400" dirty="0">
                <a:solidFill>
                  <a:schemeClr val="tx1"/>
                </a:solidFill>
              </a:rPr>
              <a:t>Communication</a:t>
            </a:r>
          </a:p>
          <a:p>
            <a:pPr>
              <a:buFont typeface="Wingdings" panose="05000000000000000000" pitchFamily="2" charset="2"/>
              <a:buChar char="n"/>
            </a:pP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Github Project</a:t>
            </a:r>
          </a:p>
          <a:p>
            <a:pPr>
              <a:buFont typeface="Wingdings" panose="05000000000000000000" pitchFamily="2" charset="2"/>
              <a:buChar char="n"/>
            </a:pP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Tutorial</a:t>
            </a:r>
            <a:endParaRPr lang="zh-CN" altLang="en-US" sz="2400" dirty="0">
              <a:solidFill>
                <a:schemeClr val="tx1"/>
              </a:solidFill>
            </a:endParaRPr>
          </a:p>
        </p:txBody>
      </p:sp>
    </p:spTree>
    <p:extLst>
      <p:ext uri="{BB962C8B-B14F-4D97-AF65-F5344CB8AC3E}">
        <p14:creationId xmlns:p14="http://schemas.microsoft.com/office/powerpoint/2010/main" val="189008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12F90-4A0A-4299-9D2C-8906E827CB20}"/>
              </a:ext>
            </a:extLst>
          </p:cNvPr>
          <p:cNvSpPr>
            <a:spLocks noGrp="1"/>
          </p:cNvSpPr>
          <p:nvPr>
            <p:ph type="title"/>
          </p:nvPr>
        </p:nvSpPr>
        <p:spPr/>
        <p:txBody>
          <a:bodyPr/>
          <a:lstStyle/>
          <a:p>
            <a:r>
              <a:rPr lang="en-US" altLang="zh-CN" dirty="0"/>
              <a:t>User Convenience: Communication</a:t>
            </a:r>
            <a:endParaRPr lang="zh-CN" altLang="en-US" dirty="0"/>
          </a:p>
        </p:txBody>
      </p:sp>
      <p:sp>
        <p:nvSpPr>
          <p:cNvPr id="3" name="内容占位符 2">
            <a:extLst>
              <a:ext uri="{FF2B5EF4-FFF2-40B4-BE49-F238E27FC236}">
                <a16:creationId xmlns:a16="http://schemas.microsoft.com/office/drawing/2014/main" id="{63FA264B-E36B-4E5A-AF98-29E30ECEDD57}"/>
              </a:ext>
            </a:extLst>
          </p:cNvPr>
          <p:cNvSpPr>
            <a:spLocks noGrp="1"/>
          </p:cNvSpPr>
          <p:nvPr>
            <p:ph idx="1"/>
          </p:nvPr>
        </p:nvSpPr>
        <p:spPr>
          <a:xfrm>
            <a:off x="272572" y="1137401"/>
            <a:ext cx="9064716" cy="929291"/>
          </a:xfrm>
        </p:spPr>
        <p:txBody>
          <a:bodyPr/>
          <a:lstStyle/>
          <a:p>
            <a:pPr>
              <a:buFont typeface="Wingdings" panose="05000000000000000000" pitchFamily="2" charset="2"/>
              <a:buChar char="n"/>
            </a:pPr>
            <a:r>
              <a:rPr lang="en-US" altLang="zh-CN" dirty="0">
                <a:solidFill>
                  <a:schemeClr val="tx1"/>
                </a:solidFill>
              </a:rPr>
              <a:t>It’s measured by the number of questions on Stack Overflow. </a:t>
            </a:r>
          </a:p>
          <a:p>
            <a:pPr marL="0" indent="0">
              <a:buNone/>
            </a:pPr>
            <a:endParaRPr lang="en-US" altLang="zh-CN" dirty="0">
              <a:solidFill>
                <a:schemeClr val="tx1"/>
              </a:solidFill>
            </a:endParaRPr>
          </a:p>
          <a:p>
            <a:pPr>
              <a:buFont typeface="Wingdings" panose="05000000000000000000" pitchFamily="2" charset="2"/>
              <a:buChar char="n"/>
            </a:pPr>
            <a:endParaRPr lang="zh-CN" altLang="en-US" dirty="0"/>
          </a:p>
        </p:txBody>
      </p:sp>
      <p:graphicFrame>
        <p:nvGraphicFramePr>
          <p:cNvPr id="11" name="图表 10">
            <a:extLst>
              <a:ext uri="{FF2B5EF4-FFF2-40B4-BE49-F238E27FC236}">
                <a16:creationId xmlns:a16="http://schemas.microsoft.com/office/drawing/2014/main" id="{5F577A4D-37E4-454A-962B-5261DCD2CD7C}"/>
              </a:ext>
            </a:extLst>
          </p:cNvPr>
          <p:cNvGraphicFramePr/>
          <p:nvPr>
            <p:extLst>
              <p:ext uri="{D42A27DB-BD31-4B8C-83A1-F6EECF244321}">
                <p14:modId xmlns:p14="http://schemas.microsoft.com/office/powerpoint/2010/main" val="3198693546"/>
              </p:ext>
            </p:extLst>
          </p:nvPr>
        </p:nvGraphicFramePr>
        <p:xfrm>
          <a:off x="0" y="1931261"/>
          <a:ext cx="5592970" cy="45673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图表 13">
            <a:extLst>
              <a:ext uri="{FF2B5EF4-FFF2-40B4-BE49-F238E27FC236}">
                <a16:creationId xmlns:a16="http://schemas.microsoft.com/office/drawing/2014/main" id="{333FDC67-1509-4D93-B492-6E382A7D6119}"/>
              </a:ext>
            </a:extLst>
          </p:cNvPr>
          <p:cNvGraphicFramePr/>
          <p:nvPr>
            <p:extLst>
              <p:ext uri="{D42A27DB-BD31-4B8C-83A1-F6EECF244321}">
                <p14:modId xmlns:p14="http://schemas.microsoft.com/office/powerpoint/2010/main" val="2021132486"/>
              </p:ext>
            </p:extLst>
          </p:nvPr>
        </p:nvGraphicFramePr>
        <p:xfrm>
          <a:off x="5934928" y="1999785"/>
          <a:ext cx="5216292" cy="4363359"/>
        </p:xfrm>
        <a:graphic>
          <a:graphicData uri="http://schemas.openxmlformats.org/drawingml/2006/chart">
            <c:chart xmlns:c="http://schemas.openxmlformats.org/drawingml/2006/chart" xmlns:r="http://schemas.openxmlformats.org/officeDocument/2006/relationships" r:id="rId3"/>
          </a:graphicData>
        </a:graphic>
      </p:graphicFrame>
      <p:sp>
        <p:nvSpPr>
          <p:cNvPr id="15" name="文本框 14">
            <a:extLst>
              <a:ext uri="{FF2B5EF4-FFF2-40B4-BE49-F238E27FC236}">
                <a16:creationId xmlns:a16="http://schemas.microsoft.com/office/drawing/2014/main" id="{C1089642-6CAB-4485-949C-1571E35DD7BB}"/>
              </a:ext>
            </a:extLst>
          </p:cNvPr>
          <p:cNvSpPr txBox="1"/>
          <p:nvPr/>
        </p:nvSpPr>
        <p:spPr>
          <a:xfrm>
            <a:off x="10121590" y="6560350"/>
            <a:ext cx="2059259" cy="261610"/>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Collected on Oct. 27</a:t>
            </a:r>
            <a:r>
              <a:rPr lang="en-US" altLang="zh-CN" sz="1050" baseline="30000" dirty="0">
                <a:latin typeface="微软雅黑" panose="020B0503020204020204" pitchFamily="34" charset="-122"/>
                <a:ea typeface="微软雅黑" panose="020B0503020204020204" pitchFamily="34" charset="-122"/>
              </a:rPr>
              <a:t>th</a:t>
            </a:r>
            <a:r>
              <a:rPr lang="en-US" altLang="zh-CN" sz="1050" dirty="0">
                <a:latin typeface="微软雅黑" panose="020B0503020204020204" pitchFamily="34" charset="-122"/>
                <a:ea typeface="微软雅黑" panose="020B0503020204020204" pitchFamily="34" charset="-122"/>
              </a:rPr>
              <a:t>, 2021</a:t>
            </a:r>
            <a:endParaRPr lang="zh-CN" altLang="en-US"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842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E1CB9-54AA-44E0-8ADA-4475BFB675E8}"/>
              </a:ext>
            </a:extLst>
          </p:cNvPr>
          <p:cNvSpPr>
            <a:spLocks noGrp="1"/>
          </p:cNvSpPr>
          <p:nvPr>
            <p:ph type="title"/>
          </p:nvPr>
        </p:nvSpPr>
        <p:spPr/>
        <p:txBody>
          <a:bodyPr/>
          <a:lstStyle/>
          <a:p>
            <a:r>
              <a:rPr lang="en-US" altLang="zh-CN" dirty="0"/>
              <a:t>User Convenience: Github Project</a:t>
            </a:r>
            <a:endParaRPr lang="zh-CN" altLang="en-US" dirty="0"/>
          </a:p>
        </p:txBody>
      </p:sp>
      <p:graphicFrame>
        <p:nvGraphicFramePr>
          <p:cNvPr id="11" name="内容占位符 10">
            <a:extLst>
              <a:ext uri="{FF2B5EF4-FFF2-40B4-BE49-F238E27FC236}">
                <a16:creationId xmlns:a16="http://schemas.microsoft.com/office/drawing/2014/main" id="{CD71D0FF-B2B6-4808-8F44-CB90FC15A610}"/>
              </a:ext>
            </a:extLst>
          </p:cNvPr>
          <p:cNvGraphicFramePr>
            <a:graphicFrameLocks noGrp="1"/>
          </p:cNvGraphicFramePr>
          <p:nvPr>
            <p:ph idx="1"/>
            <p:extLst>
              <p:ext uri="{D42A27DB-BD31-4B8C-83A1-F6EECF244321}">
                <p14:modId xmlns:p14="http://schemas.microsoft.com/office/powerpoint/2010/main" val="2998493933"/>
              </p:ext>
            </p:extLst>
          </p:nvPr>
        </p:nvGraphicFramePr>
        <p:xfrm>
          <a:off x="609600" y="1085693"/>
          <a:ext cx="10972800" cy="5548313"/>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3">
            <a:extLst>
              <a:ext uri="{FF2B5EF4-FFF2-40B4-BE49-F238E27FC236}">
                <a16:creationId xmlns:a16="http://schemas.microsoft.com/office/drawing/2014/main" id="{3FE1D606-C3BD-4F06-8FEA-87E9907A1F77}"/>
              </a:ext>
            </a:extLst>
          </p:cNvPr>
          <p:cNvSpPr txBox="1"/>
          <p:nvPr/>
        </p:nvSpPr>
        <p:spPr>
          <a:xfrm>
            <a:off x="9967925" y="6542049"/>
            <a:ext cx="2059259" cy="261610"/>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Collected on Oct. 27</a:t>
            </a:r>
            <a:r>
              <a:rPr lang="en-US" altLang="zh-CN" sz="1050" baseline="30000" dirty="0">
                <a:latin typeface="微软雅黑" panose="020B0503020204020204" pitchFamily="34" charset="-122"/>
                <a:ea typeface="微软雅黑" panose="020B0503020204020204" pitchFamily="34" charset="-122"/>
              </a:rPr>
              <a:t>th</a:t>
            </a:r>
            <a:r>
              <a:rPr lang="en-US" altLang="zh-CN" sz="1050" dirty="0">
                <a:latin typeface="微软雅黑" panose="020B0503020204020204" pitchFamily="34" charset="-122"/>
                <a:ea typeface="微软雅黑" panose="020B0503020204020204" pitchFamily="34" charset="-122"/>
              </a:rPr>
              <a:t>, 2021</a:t>
            </a:r>
            <a:endParaRPr lang="zh-CN" altLang="en-US" sz="1050" dirty="0">
              <a:latin typeface="微软雅黑" panose="020B0503020204020204" pitchFamily="34" charset="-122"/>
              <a:ea typeface="微软雅黑" panose="020B0503020204020204" pitchFamily="34" charset="-122"/>
            </a:endParaRPr>
          </a:p>
        </p:txBody>
      </p:sp>
      <p:sp>
        <p:nvSpPr>
          <p:cNvPr id="3" name="椭圆 2">
            <a:extLst>
              <a:ext uri="{FF2B5EF4-FFF2-40B4-BE49-F238E27FC236}">
                <a16:creationId xmlns:a16="http://schemas.microsoft.com/office/drawing/2014/main" id="{7E234B49-960D-4F61-A8D7-1B2D738D129D}"/>
              </a:ext>
            </a:extLst>
          </p:cNvPr>
          <p:cNvSpPr/>
          <p:nvPr/>
        </p:nvSpPr>
        <p:spPr>
          <a:xfrm>
            <a:off x="5367650" y="4987636"/>
            <a:ext cx="775854" cy="13406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251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37DE9-211D-48D0-93B7-69F0C9894A44}"/>
              </a:ext>
            </a:extLst>
          </p:cNvPr>
          <p:cNvSpPr>
            <a:spLocks noGrp="1"/>
          </p:cNvSpPr>
          <p:nvPr>
            <p:ph type="title"/>
          </p:nvPr>
        </p:nvSpPr>
        <p:spPr/>
        <p:txBody>
          <a:bodyPr/>
          <a:lstStyle/>
          <a:p>
            <a:r>
              <a:rPr lang="en-US" altLang="zh-CN" dirty="0"/>
              <a:t>User Convenience: Tutorial</a:t>
            </a:r>
            <a:endParaRPr lang="zh-CN" altLang="en-US" dirty="0"/>
          </a:p>
        </p:txBody>
      </p:sp>
      <p:sp>
        <p:nvSpPr>
          <p:cNvPr id="3" name="内容占位符 2">
            <a:extLst>
              <a:ext uri="{FF2B5EF4-FFF2-40B4-BE49-F238E27FC236}">
                <a16:creationId xmlns:a16="http://schemas.microsoft.com/office/drawing/2014/main" id="{D6C08EA1-2F0B-43D1-A61E-1930456E6663}"/>
              </a:ext>
            </a:extLst>
          </p:cNvPr>
          <p:cNvSpPr>
            <a:spLocks noGrp="1"/>
          </p:cNvSpPr>
          <p:nvPr>
            <p:ph idx="1"/>
          </p:nvPr>
        </p:nvSpPr>
        <p:spPr/>
        <p:txBody>
          <a:bodyPr/>
          <a:lstStyle/>
          <a:p>
            <a:pPr>
              <a:buFont typeface="Wingdings" panose="05000000000000000000" pitchFamily="2" charset="2"/>
              <a:buChar char="n"/>
            </a:pPr>
            <a:r>
              <a:rPr lang="en-US" altLang="zh-CN" dirty="0">
                <a:solidFill>
                  <a:schemeClr val="tx1"/>
                </a:solidFill>
              </a:rPr>
              <a:t>We select two ways to measure tutorial: the number of online courses on Coursera and the books on Amazon.</a:t>
            </a:r>
            <a:endParaRPr lang="zh-CN" altLang="en-US" dirty="0">
              <a:solidFill>
                <a:schemeClr val="tx1"/>
              </a:solidFill>
            </a:endParaRPr>
          </a:p>
        </p:txBody>
      </p:sp>
      <p:graphicFrame>
        <p:nvGraphicFramePr>
          <p:cNvPr id="6" name="表格 6">
            <a:extLst>
              <a:ext uri="{FF2B5EF4-FFF2-40B4-BE49-F238E27FC236}">
                <a16:creationId xmlns:a16="http://schemas.microsoft.com/office/drawing/2014/main" id="{B6B5AB40-DA8C-4130-812E-644F87506638}"/>
              </a:ext>
            </a:extLst>
          </p:cNvPr>
          <p:cNvGraphicFramePr>
            <a:graphicFrameLocks noGrp="1"/>
          </p:cNvGraphicFramePr>
          <p:nvPr>
            <p:extLst>
              <p:ext uri="{D42A27DB-BD31-4B8C-83A1-F6EECF244321}">
                <p14:modId xmlns:p14="http://schemas.microsoft.com/office/powerpoint/2010/main" val="2179936907"/>
              </p:ext>
            </p:extLst>
          </p:nvPr>
        </p:nvGraphicFramePr>
        <p:xfrm>
          <a:off x="1603299" y="2257520"/>
          <a:ext cx="9142196" cy="1344566"/>
        </p:xfrm>
        <a:graphic>
          <a:graphicData uri="http://schemas.openxmlformats.org/drawingml/2006/table">
            <a:tbl>
              <a:tblPr firstRow="1" bandRow="1">
                <a:tableStyleId>{5C22544A-7EE6-4342-B048-85BDC9FD1C3A}</a:tableStyleId>
              </a:tblPr>
              <a:tblGrid>
                <a:gridCol w="998378">
                  <a:extLst>
                    <a:ext uri="{9D8B030D-6E8A-4147-A177-3AD203B41FA5}">
                      <a16:colId xmlns:a16="http://schemas.microsoft.com/office/drawing/2014/main" val="2457213662"/>
                    </a:ext>
                  </a:extLst>
                </a:gridCol>
                <a:gridCol w="1204606">
                  <a:extLst>
                    <a:ext uri="{9D8B030D-6E8A-4147-A177-3AD203B41FA5}">
                      <a16:colId xmlns:a16="http://schemas.microsoft.com/office/drawing/2014/main" val="706229066"/>
                    </a:ext>
                  </a:extLst>
                </a:gridCol>
                <a:gridCol w="948944">
                  <a:extLst>
                    <a:ext uri="{9D8B030D-6E8A-4147-A177-3AD203B41FA5}">
                      <a16:colId xmlns:a16="http://schemas.microsoft.com/office/drawing/2014/main" val="3916484424"/>
                    </a:ext>
                  </a:extLst>
                </a:gridCol>
                <a:gridCol w="998378">
                  <a:extLst>
                    <a:ext uri="{9D8B030D-6E8A-4147-A177-3AD203B41FA5}">
                      <a16:colId xmlns:a16="http://schemas.microsoft.com/office/drawing/2014/main" val="3326451061"/>
                    </a:ext>
                  </a:extLst>
                </a:gridCol>
                <a:gridCol w="998378">
                  <a:extLst>
                    <a:ext uri="{9D8B030D-6E8A-4147-A177-3AD203B41FA5}">
                      <a16:colId xmlns:a16="http://schemas.microsoft.com/office/drawing/2014/main" val="352430595"/>
                    </a:ext>
                  </a:extLst>
                </a:gridCol>
                <a:gridCol w="998378">
                  <a:extLst>
                    <a:ext uri="{9D8B030D-6E8A-4147-A177-3AD203B41FA5}">
                      <a16:colId xmlns:a16="http://schemas.microsoft.com/office/drawing/2014/main" val="1778046931"/>
                    </a:ext>
                  </a:extLst>
                </a:gridCol>
                <a:gridCol w="998378">
                  <a:extLst>
                    <a:ext uri="{9D8B030D-6E8A-4147-A177-3AD203B41FA5}">
                      <a16:colId xmlns:a16="http://schemas.microsoft.com/office/drawing/2014/main" val="2853472540"/>
                    </a:ext>
                  </a:extLst>
                </a:gridCol>
                <a:gridCol w="998378">
                  <a:extLst>
                    <a:ext uri="{9D8B030D-6E8A-4147-A177-3AD203B41FA5}">
                      <a16:colId xmlns:a16="http://schemas.microsoft.com/office/drawing/2014/main" val="3552611369"/>
                    </a:ext>
                  </a:extLst>
                </a:gridCol>
                <a:gridCol w="998378">
                  <a:extLst>
                    <a:ext uri="{9D8B030D-6E8A-4147-A177-3AD203B41FA5}">
                      <a16:colId xmlns:a16="http://schemas.microsoft.com/office/drawing/2014/main" val="1213048078"/>
                    </a:ext>
                  </a:extLst>
                </a:gridCol>
              </a:tblGrid>
              <a:tr h="452266">
                <a:tc gridSpan="9">
                  <a:txBody>
                    <a:bodyPr/>
                    <a:lstStyle/>
                    <a:p>
                      <a:pPr algn="ctr"/>
                      <a:r>
                        <a:rPr lang="en-US" altLang="zh-CN" sz="2800" dirty="0"/>
                        <a:t>Courses on Coursera</a:t>
                      </a:r>
                      <a:endParaRPr lang="zh-CN" altLang="en-US" sz="28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71570294"/>
                  </a:ext>
                </a:extLst>
              </a:tr>
              <a:tr h="413203">
                <a:tc>
                  <a:txBody>
                    <a:bodyPr/>
                    <a:lstStyle/>
                    <a:p>
                      <a:endParaRPr lang="zh-CN" altLang="en-US" dirty="0"/>
                    </a:p>
                  </a:txBody>
                  <a:tcPr/>
                </a:tc>
                <a:tc>
                  <a:txBody>
                    <a:bodyPr/>
                    <a:lstStyle/>
                    <a:p>
                      <a:r>
                        <a:rPr lang="en-US" altLang="zh-CN" dirty="0"/>
                        <a:t>JavaScript </a:t>
                      </a:r>
                      <a:endParaRPr lang="zh-CN" altLang="en-US" dirty="0"/>
                    </a:p>
                  </a:txBody>
                  <a:tcPr/>
                </a:tc>
                <a:tc>
                  <a:txBody>
                    <a:bodyPr/>
                    <a:lstStyle/>
                    <a:p>
                      <a:r>
                        <a:rPr lang="en-US" altLang="zh-CN" dirty="0"/>
                        <a:t>Python </a:t>
                      </a:r>
                      <a:endParaRPr lang="zh-CN" altLang="en-US" dirty="0"/>
                    </a:p>
                  </a:txBody>
                  <a:tcPr/>
                </a:tc>
                <a:tc>
                  <a:txBody>
                    <a:bodyPr/>
                    <a:lstStyle/>
                    <a:p>
                      <a:r>
                        <a:rPr lang="en-US" altLang="zh-CN" dirty="0"/>
                        <a:t>Java</a:t>
                      </a:r>
                      <a:endParaRPr lang="zh-CN" altLang="en-US" dirty="0"/>
                    </a:p>
                  </a:txBody>
                  <a:tcPr/>
                </a:tc>
                <a:tc>
                  <a:txBody>
                    <a:bodyPr/>
                    <a:lstStyle/>
                    <a:p>
                      <a:r>
                        <a:rPr lang="en-US" altLang="zh-CN" dirty="0"/>
                        <a:t>C++</a:t>
                      </a:r>
                      <a:endParaRPr lang="zh-CN" altLang="en-US" dirty="0"/>
                    </a:p>
                  </a:txBody>
                  <a:tcPr/>
                </a:tc>
                <a:tc>
                  <a:txBody>
                    <a:bodyPr/>
                    <a:lstStyle/>
                    <a:p>
                      <a:r>
                        <a:rPr lang="en-US" altLang="zh-CN" dirty="0"/>
                        <a:t>R</a:t>
                      </a:r>
                      <a:endParaRPr lang="zh-CN" altLang="en-US" dirty="0"/>
                    </a:p>
                  </a:txBody>
                  <a:tcPr/>
                </a:tc>
                <a:tc>
                  <a:txBody>
                    <a:bodyPr/>
                    <a:lstStyle/>
                    <a:p>
                      <a:r>
                        <a:rPr lang="en-US" altLang="zh-CN" dirty="0">
                          <a:solidFill>
                            <a:srgbClr val="FF0000"/>
                          </a:solidFill>
                        </a:rPr>
                        <a:t>Go</a:t>
                      </a:r>
                      <a:endParaRPr lang="zh-CN" altLang="en-US" dirty="0">
                        <a:solidFill>
                          <a:srgbClr val="FF0000"/>
                        </a:solidFill>
                      </a:endParaRPr>
                    </a:p>
                  </a:txBody>
                  <a:tcPr/>
                </a:tc>
                <a:tc>
                  <a:txBody>
                    <a:bodyPr/>
                    <a:lstStyle/>
                    <a:p>
                      <a:r>
                        <a:rPr lang="en-US" altLang="zh-CN" dirty="0"/>
                        <a:t>Swift</a:t>
                      </a:r>
                      <a:endParaRPr lang="zh-CN" altLang="en-US" dirty="0"/>
                    </a:p>
                  </a:txBody>
                  <a:tcPr/>
                </a:tc>
                <a:tc>
                  <a:txBody>
                    <a:bodyPr/>
                    <a:lstStyle/>
                    <a:p>
                      <a:r>
                        <a:rPr lang="en-US" altLang="zh-CN" dirty="0"/>
                        <a:t>Ruby</a:t>
                      </a:r>
                      <a:endParaRPr lang="zh-CN" altLang="en-US" dirty="0"/>
                    </a:p>
                  </a:txBody>
                  <a:tcPr/>
                </a:tc>
                <a:extLst>
                  <a:ext uri="{0D108BD9-81ED-4DB2-BD59-A6C34878D82A}">
                    <a16:rowId xmlns:a16="http://schemas.microsoft.com/office/drawing/2014/main" val="2001250068"/>
                  </a:ext>
                </a:extLst>
              </a:tr>
              <a:tr h="413203">
                <a:tc>
                  <a:txBody>
                    <a:bodyPr/>
                    <a:lstStyle/>
                    <a:p>
                      <a:r>
                        <a:rPr lang="en-US" altLang="zh-CN" dirty="0"/>
                        <a:t>Amount</a:t>
                      </a:r>
                      <a:endParaRPr lang="zh-CN" altLang="en-US" dirty="0"/>
                    </a:p>
                  </a:txBody>
                  <a:tcPr/>
                </a:tc>
                <a:tc>
                  <a:txBody>
                    <a:bodyPr/>
                    <a:lstStyle/>
                    <a:p>
                      <a:r>
                        <a:rPr lang="en-US" altLang="zh-CN" dirty="0"/>
                        <a:t>221</a:t>
                      </a:r>
                      <a:endParaRPr lang="zh-CN" altLang="en-US" dirty="0"/>
                    </a:p>
                  </a:txBody>
                  <a:tcPr/>
                </a:tc>
                <a:tc>
                  <a:txBody>
                    <a:bodyPr/>
                    <a:lstStyle/>
                    <a:p>
                      <a:r>
                        <a:rPr lang="en-US" altLang="zh-CN" dirty="0"/>
                        <a:t>915</a:t>
                      </a:r>
                      <a:endParaRPr lang="zh-CN" altLang="en-US" dirty="0"/>
                    </a:p>
                  </a:txBody>
                  <a:tcPr/>
                </a:tc>
                <a:tc>
                  <a:txBody>
                    <a:bodyPr/>
                    <a:lstStyle/>
                    <a:p>
                      <a:r>
                        <a:rPr lang="en-US" altLang="zh-CN" dirty="0"/>
                        <a:t>1468</a:t>
                      </a:r>
                      <a:endParaRPr lang="zh-CN" altLang="en-US" dirty="0"/>
                    </a:p>
                  </a:txBody>
                  <a:tcPr/>
                </a:tc>
                <a:tc>
                  <a:txBody>
                    <a:bodyPr/>
                    <a:lstStyle/>
                    <a:p>
                      <a:r>
                        <a:rPr lang="en-US" altLang="zh-CN" dirty="0"/>
                        <a:t>116</a:t>
                      </a:r>
                      <a:endParaRPr lang="zh-CN" altLang="en-US" dirty="0"/>
                    </a:p>
                  </a:txBody>
                  <a:tcPr/>
                </a:tc>
                <a:tc>
                  <a:txBody>
                    <a:bodyPr/>
                    <a:lstStyle/>
                    <a:p>
                      <a:r>
                        <a:rPr lang="en-US" altLang="zh-CN" dirty="0"/>
                        <a:t>1687</a:t>
                      </a:r>
                      <a:endParaRPr lang="zh-CN" altLang="en-US" dirty="0"/>
                    </a:p>
                  </a:txBody>
                  <a:tcPr/>
                </a:tc>
                <a:tc>
                  <a:txBody>
                    <a:bodyPr/>
                    <a:lstStyle/>
                    <a:p>
                      <a:r>
                        <a:rPr lang="en-US" altLang="zh-CN" dirty="0">
                          <a:solidFill>
                            <a:srgbClr val="FF0000"/>
                          </a:solidFill>
                        </a:rPr>
                        <a:t>2532</a:t>
                      </a:r>
                      <a:endParaRPr lang="zh-CN" altLang="en-US" dirty="0">
                        <a:solidFill>
                          <a:srgbClr val="FF0000"/>
                        </a:solidFill>
                      </a:endParaRPr>
                    </a:p>
                  </a:txBody>
                  <a:tcPr/>
                </a:tc>
                <a:tc>
                  <a:txBody>
                    <a:bodyPr/>
                    <a:lstStyle/>
                    <a:p>
                      <a:r>
                        <a:rPr lang="en-US" altLang="zh-CN" dirty="0"/>
                        <a:t>199</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20383427"/>
                  </a:ext>
                </a:extLst>
              </a:tr>
            </a:tbl>
          </a:graphicData>
        </a:graphic>
      </p:graphicFrame>
      <p:graphicFrame>
        <p:nvGraphicFramePr>
          <p:cNvPr id="7" name="表格 6">
            <a:extLst>
              <a:ext uri="{FF2B5EF4-FFF2-40B4-BE49-F238E27FC236}">
                <a16:creationId xmlns:a16="http://schemas.microsoft.com/office/drawing/2014/main" id="{35430D73-A4F2-46D8-A766-C44F01930CCC}"/>
              </a:ext>
            </a:extLst>
          </p:cNvPr>
          <p:cNvGraphicFramePr>
            <a:graphicFrameLocks noGrp="1"/>
          </p:cNvGraphicFramePr>
          <p:nvPr>
            <p:extLst>
              <p:ext uri="{D42A27DB-BD31-4B8C-83A1-F6EECF244321}">
                <p14:modId xmlns:p14="http://schemas.microsoft.com/office/powerpoint/2010/main" val="3312918325"/>
              </p:ext>
            </p:extLst>
          </p:nvPr>
        </p:nvGraphicFramePr>
        <p:xfrm>
          <a:off x="528700" y="4207529"/>
          <a:ext cx="11134599" cy="1571443"/>
        </p:xfrm>
        <a:graphic>
          <a:graphicData uri="http://schemas.openxmlformats.org/drawingml/2006/table">
            <a:tbl>
              <a:tblPr firstRow="1" bandRow="1">
                <a:tableStyleId>{5C22544A-7EE6-4342-B048-85BDC9FD1C3A}</a:tableStyleId>
              </a:tblPr>
              <a:tblGrid>
                <a:gridCol w="998378">
                  <a:extLst>
                    <a:ext uri="{9D8B030D-6E8A-4147-A177-3AD203B41FA5}">
                      <a16:colId xmlns:a16="http://schemas.microsoft.com/office/drawing/2014/main" val="2457213662"/>
                    </a:ext>
                  </a:extLst>
                </a:gridCol>
                <a:gridCol w="1338517">
                  <a:extLst>
                    <a:ext uri="{9D8B030D-6E8A-4147-A177-3AD203B41FA5}">
                      <a16:colId xmlns:a16="http://schemas.microsoft.com/office/drawing/2014/main" val="706229066"/>
                    </a:ext>
                  </a:extLst>
                </a:gridCol>
                <a:gridCol w="1338517">
                  <a:extLst>
                    <a:ext uri="{9D8B030D-6E8A-4147-A177-3AD203B41FA5}">
                      <a16:colId xmlns:a16="http://schemas.microsoft.com/office/drawing/2014/main" val="3916484424"/>
                    </a:ext>
                  </a:extLst>
                </a:gridCol>
                <a:gridCol w="1338517">
                  <a:extLst>
                    <a:ext uri="{9D8B030D-6E8A-4147-A177-3AD203B41FA5}">
                      <a16:colId xmlns:a16="http://schemas.microsoft.com/office/drawing/2014/main" val="3326451061"/>
                    </a:ext>
                  </a:extLst>
                </a:gridCol>
                <a:gridCol w="1338517">
                  <a:extLst>
                    <a:ext uri="{9D8B030D-6E8A-4147-A177-3AD203B41FA5}">
                      <a16:colId xmlns:a16="http://schemas.microsoft.com/office/drawing/2014/main" val="352430595"/>
                    </a:ext>
                  </a:extLst>
                </a:gridCol>
                <a:gridCol w="1338517">
                  <a:extLst>
                    <a:ext uri="{9D8B030D-6E8A-4147-A177-3AD203B41FA5}">
                      <a16:colId xmlns:a16="http://schemas.microsoft.com/office/drawing/2014/main" val="1778046931"/>
                    </a:ext>
                  </a:extLst>
                </a:gridCol>
                <a:gridCol w="1222629">
                  <a:extLst>
                    <a:ext uri="{9D8B030D-6E8A-4147-A177-3AD203B41FA5}">
                      <a16:colId xmlns:a16="http://schemas.microsoft.com/office/drawing/2014/main" val="2853472540"/>
                    </a:ext>
                  </a:extLst>
                </a:gridCol>
                <a:gridCol w="1222629">
                  <a:extLst>
                    <a:ext uri="{9D8B030D-6E8A-4147-A177-3AD203B41FA5}">
                      <a16:colId xmlns:a16="http://schemas.microsoft.com/office/drawing/2014/main" val="3552611369"/>
                    </a:ext>
                  </a:extLst>
                </a:gridCol>
                <a:gridCol w="998378">
                  <a:extLst>
                    <a:ext uri="{9D8B030D-6E8A-4147-A177-3AD203B41FA5}">
                      <a16:colId xmlns:a16="http://schemas.microsoft.com/office/drawing/2014/main" val="1213048078"/>
                    </a:ext>
                  </a:extLst>
                </a:gridCol>
              </a:tblGrid>
              <a:tr h="405455">
                <a:tc gridSpan="9">
                  <a:txBody>
                    <a:bodyPr/>
                    <a:lstStyle/>
                    <a:p>
                      <a:pPr algn="ctr"/>
                      <a:r>
                        <a:rPr lang="en-US" altLang="zh-CN" sz="2800" dirty="0"/>
                        <a:t>Books on Amazon</a:t>
                      </a:r>
                      <a:endParaRPr lang="zh-CN" altLang="en-US" sz="28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71570294"/>
                  </a:ext>
                </a:extLst>
              </a:tr>
              <a:tr h="413203">
                <a:tc>
                  <a:txBody>
                    <a:bodyPr/>
                    <a:lstStyle/>
                    <a:p>
                      <a:endParaRPr lang="zh-CN" altLang="en-US" dirty="0"/>
                    </a:p>
                  </a:txBody>
                  <a:tcPr/>
                </a:tc>
                <a:tc>
                  <a:txBody>
                    <a:bodyPr/>
                    <a:lstStyle/>
                    <a:p>
                      <a:r>
                        <a:rPr lang="en-US" altLang="zh-CN" dirty="0"/>
                        <a:t>JavaScript </a:t>
                      </a:r>
                      <a:endParaRPr lang="zh-CN" altLang="en-US" dirty="0"/>
                    </a:p>
                  </a:txBody>
                  <a:tcPr/>
                </a:tc>
                <a:tc>
                  <a:txBody>
                    <a:bodyPr/>
                    <a:lstStyle/>
                    <a:p>
                      <a:r>
                        <a:rPr lang="en-US" altLang="zh-CN" dirty="0"/>
                        <a:t>Python </a:t>
                      </a:r>
                      <a:endParaRPr lang="zh-CN" altLang="en-US" dirty="0"/>
                    </a:p>
                  </a:txBody>
                  <a:tcPr/>
                </a:tc>
                <a:tc>
                  <a:txBody>
                    <a:bodyPr/>
                    <a:lstStyle/>
                    <a:p>
                      <a:r>
                        <a:rPr lang="en-US" altLang="zh-CN" dirty="0"/>
                        <a:t>Java</a:t>
                      </a:r>
                      <a:endParaRPr lang="zh-CN" altLang="en-US" dirty="0"/>
                    </a:p>
                  </a:txBody>
                  <a:tcPr/>
                </a:tc>
                <a:tc>
                  <a:txBody>
                    <a:bodyPr/>
                    <a:lstStyle/>
                    <a:p>
                      <a:r>
                        <a:rPr lang="en-US" altLang="zh-CN" dirty="0"/>
                        <a:t>C++</a:t>
                      </a:r>
                      <a:endParaRPr lang="zh-CN" altLang="en-US" dirty="0"/>
                    </a:p>
                  </a:txBody>
                  <a:tcPr/>
                </a:tc>
                <a:tc>
                  <a:txBody>
                    <a:bodyPr/>
                    <a:lstStyle/>
                    <a:p>
                      <a:r>
                        <a:rPr lang="en-US" altLang="zh-CN" dirty="0"/>
                        <a:t>R</a:t>
                      </a:r>
                      <a:endParaRPr lang="zh-CN" altLang="en-US" dirty="0"/>
                    </a:p>
                  </a:txBody>
                  <a:tcPr/>
                </a:tc>
                <a:tc>
                  <a:txBody>
                    <a:bodyPr/>
                    <a:lstStyle/>
                    <a:p>
                      <a:r>
                        <a:rPr lang="en-US" altLang="zh-CN" dirty="0">
                          <a:solidFill>
                            <a:srgbClr val="FF0000"/>
                          </a:solidFill>
                        </a:rPr>
                        <a:t>Go</a:t>
                      </a:r>
                      <a:endParaRPr lang="zh-CN" altLang="en-US" dirty="0">
                        <a:solidFill>
                          <a:srgbClr val="FF0000"/>
                        </a:solidFill>
                      </a:endParaRPr>
                    </a:p>
                  </a:txBody>
                  <a:tcPr/>
                </a:tc>
                <a:tc>
                  <a:txBody>
                    <a:bodyPr/>
                    <a:lstStyle/>
                    <a:p>
                      <a:r>
                        <a:rPr lang="en-US" altLang="zh-CN" dirty="0"/>
                        <a:t>Swift</a:t>
                      </a:r>
                      <a:endParaRPr lang="zh-CN" altLang="en-US" dirty="0"/>
                    </a:p>
                  </a:txBody>
                  <a:tcPr/>
                </a:tc>
                <a:tc>
                  <a:txBody>
                    <a:bodyPr/>
                    <a:lstStyle/>
                    <a:p>
                      <a:r>
                        <a:rPr lang="en-US" altLang="zh-CN" dirty="0"/>
                        <a:t>Ruby</a:t>
                      </a:r>
                      <a:endParaRPr lang="zh-CN" altLang="en-US" dirty="0"/>
                    </a:p>
                  </a:txBody>
                  <a:tcPr/>
                </a:tc>
                <a:extLst>
                  <a:ext uri="{0D108BD9-81ED-4DB2-BD59-A6C34878D82A}">
                    <a16:rowId xmlns:a16="http://schemas.microsoft.com/office/drawing/2014/main" val="2001250068"/>
                  </a:ext>
                </a:extLst>
              </a:tr>
              <a:tr h="413203">
                <a:tc>
                  <a:txBody>
                    <a:bodyPr/>
                    <a:lstStyle/>
                    <a:p>
                      <a:r>
                        <a:rPr lang="en-US" altLang="zh-CN" dirty="0"/>
                        <a:t>Amount</a:t>
                      </a:r>
                      <a:endParaRPr lang="zh-CN" altLang="en-US" dirty="0"/>
                    </a:p>
                  </a:txBody>
                  <a:tcPr/>
                </a:tc>
                <a:tc>
                  <a:txBody>
                    <a:bodyPr/>
                    <a:lstStyle/>
                    <a:p>
                      <a:r>
                        <a:rPr lang="en-US" altLang="zh-CN" dirty="0"/>
                        <a:t>over 10,000</a:t>
                      </a:r>
                      <a:endParaRPr lang="zh-CN" altLang="en-US" dirty="0"/>
                    </a:p>
                  </a:txBody>
                  <a:tcPr/>
                </a:tc>
                <a:tc>
                  <a:txBody>
                    <a:bodyPr/>
                    <a:lstStyle/>
                    <a:p>
                      <a:r>
                        <a:rPr lang="en-US" altLang="zh-CN" dirty="0"/>
                        <a:t>over 20,000</a:t>
                      </a:r>
                      <a:endParaRPr lang="zh-CN" altLang="en-US" dirty="0"/>
                    </a:p>
                  </a:txBody>
                  <a:tcPr/>
                </a:tc>
                <a:tc>
                  <a:txBody>
                    <a:bodyPr/>
                    <a:lstStyle/>
                    <a:p>
                      <a:r>
                        <a:rPr lang="en-US" altLang="zh-CN" dirty="0"/>
                        <a:t>over 30,000</a:t>
                      </a:r>
                      <a:endParaRPr lang="zh-CN" altLang="en-US" dirty="0"/>
                    </a:p>
                  </a:txBody>
                  <a:tcPr/>
                </a:tc>
                <a:tc>
                  <a:txBody>
                    <a:bodyPr/>
                    <a:lstStyle/>
                    <a:p>
                      <a:r>
                        <a:rPr lang="en-US" altLang="zh-CN" dirty="0"/>
                        <a:t>over 10,000</a:t>
                      </a:r>
                      <a:endParaRPr lang="zh-CN" altLang="en-US" dirty="0"/>
                    </a:p>
                  </a:txBody>
                  <a:tcPr/>
                </a:tc>
                <a:tc>
                  <a:txBody>
                    <a:bodyPr/>
                    <a:lstStyle/>
                    <a:p>
                      <a:r>
                        <a:rPr lang="en-US" altLang="zh-CN" dirty="0"/>
                        <a:t>over 20,000</a:t>
                      </a:r>
                      <a:endParaRPr lang="zh-CN" altLang="en-US" dirty="0"/>
                    </a:p>
                  </a:txBody>
                  <a:tcPr/>
                </a:tc>
                <a:tc>
                  <a:txBody>
                    <a:bodyPr/>
                    <a:lstStyle/>
                    <a:p>
                      <a:r>
                        <a:rPr lang="en-US" altLang="zh-CN" dirty="0">
                          <a:solidFill>
                            <a:srgbClr val="FF0000"/>
                          </a:solidFill>
                        </a:rPr>
                        <a:t>over 7,000</a:t>
                      </a:r>
                      <a:endParaRPr lang="zh-CN" altLang="en-US" dirty="0">
                        <a:solidFill>
                          <a:srgbClr val="FF0000"/>
                        </a:solidFill>
                      </a:endParaRPr>
                    </a:p>
                  </a:txBody>
                  <a:tcPr/>
                </a:tc>
                <a:tc>
                  <a:txBody>
                    <a:bodyPr/>
                    <a:lstStyle/>
                    <a:p>
                      <a:r>
                        <a:rPr lang="en-US" altLang="zh-CN" dirty="0"/>
                        <a:t>over 1,000</a:t>
                      </a:r>
                      <a:endParaRPr lang="zh-CN" altLang="en-US" dirty="0"/>
                    </a:p>
                  </a:txBody>
                  <a:tcPr/>
                </a:tc>
                <a:tc>
                  <a:txBody>
                    <a:bodyPr/>
                    <a:lstStyle/>
                    <a:p>
                      <a:r>
                        <a:rPr lang="en-US" altLang="zh-CN" dirty="0"/>
                        <a:t>over 4,000</a:t>
                      </a:r>
                      <a:endParaRPr lang="zh-CN" altLang="en-US" dirty="0"/>
                    </a:p>
                  </a:txBody>
                  <a:tcPr/>
                </a:tc>
                <a:extLst>
                  <a:ext uri="{0D108BD9-81ED-4DB2-BD59-A6C34878D82A}">
                    <a16:rowId xmlns:a16="http://schemas.microsoft.com/office/drawing/2014/main" val="120383427"/>
                  </a:ext>
                </a:extLst>
              </a:tr>
            </a:tbl>
          </a:graphicData>
        </a:graphic>
      </p:graphicFrame>
    </p:spTree>
    <p:extLst>
      <p:ext uri="{BB962C8B-B14F-4D97-AF65-F5344CB8AC3E}">
        <p14:creationId xmlns:p14="http://schemas.microsoft.com/office/powerpoint/2010/main" val="166039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C562A-317F-464B-87CE-958509A3BC6C}"/>
              </a:ext>
            </a:extLst>
          </p:cNvPr>
          <p:cNvSpPr>
            <a:spLocks noGrp="1"/>
          </p:cNvSpPr>
          <p:nvPr>
            <p:ph type="title"/>
          </p:nvPr>
        </p:nvSpPr>
        <p:spPr/>
        <p:txBody>
          <a:bodyPr/>
          <a:lstStyle/>
          <a:p>
            <a:r>
              <a:rPr lang="en-US" altLang="zh-CN" dirty="0"/>
              <a:t>Programming Paradigms</a:t>
            </a:r>
            <a:endParaRPr lang="zh-CN" altLang="en-US" dirty="0"/>
          </a:p>
        </p:txBody>
      </p:sp>
      <p:sp>
        <p:nvSpPr>
          <p:cNvPr id="3" name="内容占位符 2">
            <a:extLst>
              <a:ext uri="{FF2B5EF4-FFF2-40B4-BE49-F238E27FC236}">
                <a16:creationId xmlns:a16="http://schemas.microsoft.com/office/drawing/2014/main" id="{B770F341-3318-4FE1-98D1-C357A596CEC1}"/>
              </a:ext>
            </a:extLst>
          </p:cNvPr>
          <p:cNvSpPr>
            <a:spLocks noGrp="1"/>
          </p:cNvSpPr>
          <p:nvPr>
            <p:ph idx="1"/>
          </p:nvPr>
        </p:nvSpPr>
        <p:spPr>
          <a:xfrm>
            <a:off x="314633" y="1140673"/>
            <a:ext cx="10972800" cy="5549174"/>
          </a:xfrm>
        </p:spPr>
        <p:txBody>
          <a:bodyPr/>
          <a:lstStyle/>
          <a:p>
            <a:pPr>
              <a:buFont typeface="Wingdings" panose="05000000000000000000" pitchFamily="2" charset="2"/>
              <a:buChar char="n"/>
            </a:pPr>
            <a:endParaRPr lang="en-US" altLang="zh-CN" dirty="0"/>
          </a:p>
          <a:p>
            <a:pPr>
              <a:buFont typeface="Wingdings" panose="05000000000000000000" pitchFamily="2" charset="2"/>
              <a:buChar char="n"/>
            </a:pPr>
            <a:r>
              <a:rPr lang="en-US" altLang="zh-CN" sz="2400" dirty="0">
                <a:solidFill>
                  <a:schemeClr val="tx1"/>
                </a:solidFill>
              </a:rPr>
              <a:t>Structured Procedural Paradigm </a:t>
            </a:r>
            <a:br>
              <a:rPr lang="en-US" altLang="zh-CN" sz="2400" dirty="0"/>
            </a:b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Object Oriented Paradigm </a:t>
            </a:r>
            <a:br>
              <a:rPr lang="en-US" altLang="zh-CN" sz="2400" dirty="0"/>
            </a:br>
            <a:endParaRPr lang="en-US" altLang="zh-CN" sz="2400" dirty="0">
              <a:solidFill>
                <a:schemeClr val="tx1"/>
              </a:solidFill>
            </a:endParaRPr>
          </a:p>
          <a:p>
            <a:pPr>
              <a:buFont typeface="Wingdings" panose="05000000000000000000" pitchFamily="2" charset="2"/>
              <a:buChar char="n"/>
            </a:pPr>
            <a:r>
              <a:rPr lang="en-US" altLang="zh-CN" sz="2400" dirty="0">
                <a:solidFill>
                  <a:schemeClr val="tx1"/>
                </a:solidFill>
              </a:rPr>
              <a:t>Functional Paradigm </a:t>
            </a:r>
            <a:br>
              <a:rPr lang="en-US" altLang="zh-CN" dirty="0"/>
            </a:br>
            <a:endParaRPr lang="zh-CN" altLang="en-US" dirty="0">
              <a:solidFill>
                <a:schemeClr val="tx1"/>
              </a:solidFill>
            </a:endParaRPr>
          </a:p>
        </p:txBody>
      </p:sp>
    </p:spTree>
    <p:extLst>
      <p:ext uri="{BB962C8B-B14F-4D97-AF65-F5344CB8AC3E}">
        <p14:creationId xmlns:p14="http://schemas.microsoft.com/office/powerpoint/2010/main" val="123977951"/>
      </p:ext>
    </p:extLst>
  </p:cSld>
  <p:clrMapOvr>
    <a:masterClrMapping/>
  </p:clrMapOvr>
</p:sld>
</file>

<file path=ppt/theme/theme1.xml><?xml version="1.0" encoding="utf-8"?>
<a:theme xmlns:a="http://schemas.openxmlformats.org/drawingml/2006/main" name="答辩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2329</Words>
  <Application>Microsoft Office PowerPoint</Application>
  <PresentationFormat>宽屏</PresentationFormat>
  <Paragraphs>347</Paragraphs>
  <Slides>38</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-apple-system</vt:lpstr>
      <vt:lpstr>charter</vt:lpstr>
      <vt:lpstr>等线</vt:lpstr>
      <vt:lpstr>方正粗黑宋简体</vt:lpstr>
      <vt:lpstr>黑体</vt:lpstr>
      <vt:lpstr>宋体</vt:lpstr>
      <vt:lpstr>微软雅黑</vt:lpstr>
      <vt:lpstr>Arial</vt:lpstr>
      <vt:lpstr>Calibri</vt:lpstr>
      <vt:lpstr>Calisto MT</vt:lpstr>
      <vt:lpstr>Times New Roman</vt:lpstr>
      <vt:lpstr>Wingdings</vt:lpstr>
      <vt:lpstr>答辩模板</vt:lpstr>
      <vt:lpstr>Evaluation of The GO Programming Language</vt:lpstr>
      <vt:lpstr>Evaluation Criteria</vt:lpstr>
      <vt:lpstr>Community Environment</vt:lpstr>
      <vt:lpstr>Community Environment</vt:lpstr>
      <vt:lpstr>User Convenience</vt:lpstr>
      <vt:lpstr>User Convenience: Communication</vt:lpstr>
      <vt:lpstr>User Convenience: Github Project</vt:lpstr>
      <vt:lpstr>User Convenience: Tutorial</vt:lpstr>
      <vt:lpstr>Programming Paradigms</vt:lpstr>
      <vt:lpstr>Structured Procedural Paradigm</vt:lpstr>
      <vt:lpstr>Structured Procedural Paradigm</vt:lpstr>
      <vt:lpstr>Structured Procedural Paradigm</vt:lpstr>
      <vt:lpstr>Structured Procedural Paradigm</vt:lpstr>
      <vt:lpstr>Structured Procedural Paradigm</vt:lpstr>
      <vt:lpstr>Structured Procedural Paradigm</vt:lpstr>
      <vt:lpstr>Object Oriented Paradigm</vt:lpstr>
      <vt:lpstr>Object Oriented Paradigm</vt:lpstr>
      <vt:lpstr>Object Oriented Paradigm</vt:lpstr>
      <vt:lpstr>Functional Paradigm</vt:lpstr>
      <vt:lpstr>Functional Paradigm</vt:lpstr>
      <vt:lpstr>Functional Paradigm</vt:lpstr>
      <vt:lpstr>Scalability</vt:lpstr>
      <vt:lpstr>Scalability</vt:lpstr>
      <vt:lpstr>Scalability</vt:lpstr>
      <vt:lpstr>Scalability</vt:lpstr>
      <vt:lpstr>Scalability</vt:lpstr>
      <vt:lpstr>Versatility</vt:lpstr>
      <vt:lpstr>Versatility</vt:lpstr>
      <vt:lpstr>Versatility</vt:lpstr>
      <vt:lpstr>Interactivity</vt:lpstr>
      <vt:lpstr>Interactivity</vt:lpstr>
      <vt:lpstr>Interactivity</vt:lpstr>
      <vt:lpstr>Interactivity: Example</vt:lpstr>
      <vt:lpstr>Interactivity</vt:lpstr>
      <vt:lpstr>Current Problem</vt:lpstr>
      <vt:lpstr>Our Project</vt:lpstr>
      <vt:lpstr>PowerPoint 演示文稿</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 jie</dc:creator>
  <cp:lastModifiedBy>zhu jie</cp:lastModifiedBy>
  <cp:revision>17</cp:revision>
  <dcterms:created xsi:type="dcterms:W3CDTF">2021-09-26T17:10:43Z</dcterms:created>
  <dcterms:modified xsi:type="dcterms:W3CDTF">2021-10-30T19:18:30Z</dcterms:modified>
</cp:coreProperties>
</file>